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8" r:id="rId4"/>
  </p:sldMasterIdLst>
  <p:notesMasterIdLst>
    <p:notesMasterId r:id="rId57"/>
  </p:notesMasterIdLst>
  <p:handoutMasterIdLst>
    <p:handoutMasterId r:id="rId58"/>
  </p:handoutMasterIdLst>
  <p:sldIdLst>
    <p:sldId id="326" r:id="rId5"/>
    <p:sldId id="533" r:id="rId6"/>
    <p:sldId id="380" r:id="rId7"/>
    <p:sldId id="453" r:id="rId8"/>
    <p:sldId id="535" r:id="rId9"/>
    <p:sldId id="564" r:id="rId10"/>
    <p:sldId id="506" r:id="rId11"/>
    <p:sldId id="507" r:id="rId12"/>
    <p:sldId id="508" r:id="rId13"/>
    <p:sldId id="509" r:id="rId14"/>
    <p:sldId id="510" r:id="rId15"/>
    <p:sldId id="511" r:id="rId16"/>
    <p:sldId id="512" r:id="rId17"/>
    <p:sldId id="551" r:id="rId18"/>
    <p:sldId id="516" r:id="rId19"/>
    <p:sldId id="563" r:id="rId20"/>
    <p:sldId id="552" r:id="rId21"/>
    <p:sldId id="553" r:id="rId22"/>
    <p:sldId id="554" r:id="rId23"/>
    <p:sldId id="555" r:id="rId24"/>
    <p:sldId id="557" r:id="rId25"/>
    <p:sldId id="556" r:id="rId26"/>
    <p:sldId id="558" r:id="rId27"/>
    <p:sldId id="517" r:id="rId28"/>
    <p:sldId id="568" r:id="rId29"/>
    <p:sldId id="518" r:id="rId30"/>
    <p:sldId id="519" r:id="rId31"/>
    <p:sldId id="570" r:id="rId32"/>
    <p:sldId id="571" r:id="rId33"/>
    <p:sldId id="572" r:id="rId34"/>
    <p:sldId id="484" r:id="rId35"/>
    <p:sldId id="567" r:id="rId36"/>
    <p:sldId id="574" r:id="rId37"/>
    <p:sldId id="573" r:id="rId38"/>
    <p:sldId id="481" r:id="rId39"/>
    <p:sldId id="569" r:id="rId40"/>
    <p:sldId id="482" r:id="rId41"/>
    <p:sldId id="485" r:id="rId42"/>
    <p:sldId id="486" r:id="rId43"/>
    <p:sldId id="521" r:id="rId44"/>
    <p:sldId id="522" r:id="rId45"/>
    <p:sldId id="560" r:id="rId46"/>
    <p:sldId id="561" r:id="rId47"/>
    <p:sldId id="524" r:id="rId48"/>
    <p:sldId id="525" r:id="rId49"/>
    <p:sldId id="526" r:id="rId50"/>
    <p:sldId id="527" r:id="rId51"/>
    <p:sldId id="499" r:id="rId52"/>
    <p:sldId id="531" r:id="rId53"/>
    <p:sldId id="532" r:id="rId54"/>
    <p:sldId id="559" r:id="rId55"/>
    <p:sldId id="56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03" autoAdjust="0"/>
    <p:restoredTop sz="96184" autoAdjust="0"/>
  </p:normalViewPr>
  <p:slideViewPr>
    <p:cSldViewPr snapToGrid="0" snapToObjects="1">
      <p:cViewPr>
        <p:scale>
          <a:sx n="99" d="100"/>
          <a:sy n="99" d="100"/>
        </p:scale>
        <p:origin x="-1688" y="-144"/>
      </p:cViewPr>
      <p:guideLst>
        <p:guide orient="horz" pos="1885"/>
        <p:guide orient="horz" pos="758"/>
        <p:guide pos="28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2/6/15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Thompson vs. </a:t>
            </a:r>
            <a:r>
              <a:rPr lang="en-US" dirty="0" err="1" smtClean="0"/>
              <a:t>Burkenroad</a:t>
            </a:r>
            <a:r>
              <a:rPr lang="en-US" dirty="0" smtClean="0"/>
              <a:t> debate 1940s</a:t>
            </a:r>
          </a:p>
          <a:p>
            <a:pPr lvl="1"/>
            <a:r>
              <a:rPr lang="en-US" dirty="0" smtClean="0"/>
              <a:t>IPHC; fishing vs. environment</a:t>
            </a:r>
          </a:p>
          <a:p>
            <a:pPr lvl="1"/>
            <a:r>
              <a:rPr lang="en-US" dirty="0" err="1" smtClean="0"/>
              <a:t>Sette</a:t>
            </a:r>
            <a:r>
              <a:rPr lang="en-US" dirty="0" smtClean="0"/>
              <a:t>, Herrington, etc. with Thompson</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178171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88BE45-8FB2-514F-927E-9A2C1743743F}" type="slidenum">
              <a:rPr lang="en-US"/>
              <a:pPr/>
              <a:t>38</a:t>
            </a:fld>
            <a:endParaRPr lang="en-US"/>
          </a:p>
        </p:txBody>
      </p:sp>
      <p:sp>
        <p:nvSpPr>
          <p:cNvPr id="5744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74467" name="Rectangle 3"/>
          <p:cNvSpPr>
            <a:spLocks noGrp="1" noChangeArrowheads="1"/>
          </p:cNvSpPr>
          <p:nvPr>
            <p:ph type="body" idx="1"/>
          </p:nvPr>
        </p:nvSpPr>
        <p:spPr/>
        <p:txBody>
          <a:bodyPr/>
          <a:lstStyle/>
          <a:p>
            <a:r>
              <a:rPr lang="en-US"/>
              <a:t>The ordinate refers to the size of a population 5 years after the proportionately largest 15-year decline experienced by that population, relative to its size at the beginning of its 15-year decline. Populations that experienced some recovery are represented by points to the right of the solid line. Fully recovered stocks are represented by points on and above the dashed line. One datum—a 69% population decline of one clupeid followed by a 1.78 recovery—has been omitted for clarity. Slanted crosses, Engraulidae; upward triangles, Clupeidae; downward triangles, Osmeridae; filled triangles, Gadidae; stars, Scorpaenidae; upright crosses, Anoplopomatidae; filled diamonds, Sparidae; diamonds, Nototheniidae; filled squares, Scombridae; filled circles, Pleuronectidae; circles, Soleidae.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2/6/15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 id="2147483686"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png"/><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7.png"/><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8.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2242" y="3487606"/>
            <a:ext cx="8404559" cy="2517681"/>
          </a:xfrm>
        </p:spPr>
        <p:txBody>
          <a:bodyPr>
            <a:normAutofit/>
          </a:bodyPr>
          <a:lstStyle/>
          <a:p>
            <a:r>
              <a:rPr lang="en-US" sz="2800" b="1" dirty="0" smtClean="0"/>
              <a:t>Lecture 2</a:t>
            </a:r>
          </a:p>
          <a:p>
            <a:r>
              <a:rPr lang="en-US" sz="2800" b="1" dirty="0" smtClean="0"/>
              <a:t>Challenges facing </a:t>
            </a:r>
            <a:r>
              <a:rPr lang="en-US" sz="2800" b="1" dirty="0" smtClean="0"/>
              <a:t>fisheries, Origins &amp; history of EBFM</a:t>
            </a:r>
            <a:endParaRPr lang="en-US" sz="2800" b="1" dirty="0" smtClean="0"/>
          </a:p>
          <a:p>
            <a:r>
              <a:rPr lang="en-US" sz="2500" dirty="0" err="1" smtClean="0"/>
              <a:t>www.mycourses.umassd.edu</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530: Ecosystem Based Fisheries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06 February </a:t>
            </a:r>
            <a:r>
              <a:rPr lang="en-US" dirty="0" smtClean="0"/>
              <a:t>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1921-1940</a:t>
            </a:r>
          </a:p>
        </p:txBody>
      </p:sp>
      <p:sp>
        <p:nvSpPr>
          <p:cNvPr id="3" name="Content Placeholder 2"/>
          <p:cNvSpPr>
            <a:spLocks noGrp="1"/>
          </p:cNvSpPr>
          <p:nvPr>
            <p:ph idx="1"/>
          </p:nvPr>
        </p:nvSpPr>
        <p:spPr>
          <a:xfrm>
            <a:off x="457200" y="1256755"/>
            <a:ext cx="8229600" cy="5588417"/>
          </a:xfrm>
        </p:spPr>
        <p:txBody>
          <a:bodyPr>
            <a:normAutofit fontScale="92500" lnSpcReduction="10000"/>
          </a:bodyPr>
          <a:lstStyle/>
          <a:p>
            <a:r>
              <a:rPr lang="en-US" dirty="0"/>
              <a:t>Formulation of Biological Processes</a:t>
            </a:r>
          </a:p>
          <a:p>
            <a:r>
              <a:rPr lang="en-US" dirty="0" err="1"/>
              <a:t>Lotka-Volterra</a:t>
            </a:r>
            <a:r>
              <a:rPr lang="en-US" dirty="0"/>
              <a:t> Models, Elton’s Pyramid, </a:t>
            </a:r>
            <a:r>
              <a:rPr lang="en-US" dirty="0" err="1"/>
              <a:t>Gausian</a:t>
            </a:r>
            <a:r>
              <a:rPr lang="en-US" dirty="0"/>
              <a:t> Models, </a:t>
            </a:r>
            <a:r>
              <a:rPr lang="en-US" dirty="0" err="1"/>
              <a:t>Hjort’s</a:t>
            </a:r>
            <a:r>
              <a:rPr lang="en-US" dirty="0"/>
              <a:t> Model, Pearl’s Model, Clements, </a:t>
            </a:r>
            <a:r>
              <a:rPr lang="en-US" dirty="0" err="1"/>
              <a:t>Shelford</a:t>
            </a:r>
            <a:r>
              <a:rPr lang="en-US" dirty="0"/>
              <a:t>, etc.</a:t>
            </a:r>
          </a:p>
          <a:p>
            <a:r>
              <a:rPr lang="en-US" dirty="0"/>
              <a:t>Disciplinary Specialization</a:t>
            </a:r>
          </a:p>
          <a:p>
            <a:r>
              <a:rPr lang="en-US" dirty="0"/>
              <a:t>Ecology, Oceanography, Fisheries Biology</a:t>
            </a:r>
          </a:p>
          <a:p>
            <a:r>
              <a:rPr lang="en-US" dirty="0"/>
              <a:t>Fishing technology rapidly expands</a:t>
            </a:r>
          </a:p>
          <a:p>
            <a:r>
              <a:rPr lang="en-US" dirty="0"/>
              <a:t>Advent of on-site freezing</a:t>
            </a:r>
          </a:p>
          <a:p>
            <a:r>
              <a:rPr lang="en-US" dirty="0"/>
              <a:t>Majority of fishing fleet converted </a:t>
            </a:r>
            <a:r>
              <a:rPr lang="en-US" dirty="0" smtClean="0"/>
              <a:t>from </a:t>
            </a:r>
            <a:r>
              <a:rPr lang="en-US" dirty="0"/>
              <a:t>sail to engine powered </a:t>
            </a:r>
            <a:r>
              <a:rPr lang="en-US" dirty="0" smtClean="0"/>
              <a:t>vessels, from </a:t>
            </a:r>
            <a:r>
              <a:rPr lang="en-US" dirty="0" err="1"/>
              <a:t>longlining</a:t>
            </a:r>
            <a:r>
              <a:rPr lang="en-US" dirty="0"/>
              <a:t>/</a:t>
            </a:r>
            <a:r>
              <a:rPr lang="en-US" dirty="0" err="1"/>
              <a:t>handlining</a:t>
            </a:r>
            <a:r>
              <a:rPr lang="en-US" dirty="0"/>
              <a:t> to bottom trawls</a:t>
            </a:r>
          </a:p>
          <a:p>
            <a:endParaRPr lang="en-US" dirty="0"/>
          </a:p>
        </p:txBody>
      </p:sp>
      <p:pic>
        <p:nvPicPr>
          <p:cNvPr id="4" name="Picture 3"/>
          <p:cNvPicPr>
            <a:picLocks noChangeAspect="1"/>
          </p:cNvPicPr>
          <p:nvPr/>
        </p:nvPicPr>
        <p:blipFill>
          <a:blip r:embed="rId2"/>
          <a:stretch>
            <a:fillRect/>
          </a:stretch>
        </p:blipFill>
        <p:spPr>
          <a:xfrm>
            <a:off x="6865685" y="84381"/>
            <a:ext cx="2108468" cy="1575802"/>
          </a:xfrm>
          <a:prstGeom prst="rect">
            <a:avLst/>
          </a:prstGeom>
        </p:spPr>
      </p:pic>
    </p:spTree>
    <p:extLst>
      <p:ext uri="{BB962C8B-B14F-4D97-AF65-F5344CB8AC3E}">
        <p14:creationId xmlns:p14="http://schemas.microsoft.com/office/powerpoint/2010/main" val="167444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1941-1960</a:t>
            </a:r>
          </a:p>
        </p:txBody>
      </p:sp>
      <p:sp>
        <p:nvSpPr>
          <p:cNvPr id="3" name="Content Placeholder 2"/>
          <p:cNvSpPr>
            <a:spLocks noGrp="1"/>
          </p:cNvSpPr>
          <p:nvPr>
            <p:ph idx="1"/>
          </p:nvPr>
        </p:nvSpPr>
        <p:spPr/>
        <p:txBody>
          <a:bodyPr>
            <a:normAutofit fontScale="92500" lnSpcReduction="20000"/>
          </a:bodyPr>
          <a:lstStyle/>
          <a:p>
            <a:r>
              <a:rPr lang="en-US" dirty="0"/>
              <a:t>Single Species </a:t>
            </a:r>
            <a:r>
              <a:rPr lang="en-US" dirty="0" smtClean="0"/>
              <a:t>emphasis </a:t>
            </a:r>
            <a:r>
              <a:rPr lang="en-US" dirty="0"/>
              <a:t>in Fisheries </a:t>
            </a:r>
          </a:p>
          <a:p>
            <a:r>
              <a:rPr lang="en-US" dirty="0"/>
              <a:t>Graham, Ricker, </a:t>
            </a:r>
            <a:r>
              <a:rPr lang="en-US" dirty="0" err="1"/>
              <a:t>Beverton</a:t>
            </a:r>
            <a:r>
              <a:rPr lang="en-US" dirty="0"/>
              <a:t> &amp; Holt, Schaefer, Leslie</a:t>
            </a:r>
          </a:p>
          <a:p>
            <a:r>
              <a:rPr lang="en-US" dirty="0"/>
              <a:t>Community Emphasis in  Ecology</a:t>
            </a:r>
          </a:p>
          <a:p>
            <a:r>
              <a:rPr lang="en-US" dirty="0"/>
              <a:t>Density dependent vs. independent factors</a:t>
            </a:r>
          </a:p>
          <a:p>
            <a:r>
              <a:rPr lang="en-US" dirty="0"/>
              <a:t>Andrewartha &amp; Birch, Lindeman, </a:t>
            </a:r>
            <a:r>
              <a:rPr lang="en-US" dirty="0" err="1"/>
              <a:t>Holling</a:t>
            </a:r>
            <a:r>
              <a:rPr lang="en-US" dirty="0"/>
              <a:t>, Hutchinson</a:t>
            </a:r>
          </a:p>
          <a:p>
            <a:r>
              <a:rPr lang="en-US" dirty="0"/>
              <a:t>Rapid developments in Oceanography</a:t>
            </a:r>
          </a:p>
          <a:p>
            <a:r>
              <a:rPr lang="en-US" dirty="0"/>
              <a:t>Quantification of physical and chemical processes </a:t>
            </a:r>
          </a:p>
          <a:p>
            <a:r>
              <a:rPr lang="en-US" dirty="0"/>
              <a:t>Marine Biology still a naturalist focus</a:t>
            </a:r>
          </a:p>
          <a:p>
            <a:r>
              <a:rPr lang="en-US" dirty="0"/>
              <a:t>Notable changes in fish stocks during and after WWII</a:t>
            </a:r>
          </a:p>
          <a:p>
            <a:r>
              <a:rPr lang="en-US" dirty="0"/>
              <a:t>ICNAF/ICES/IWC/FAO/etc. advice formalized</a:t>
            </a:r>
          </a:p>
          <a:p>
            <a:endParaRPr lang="en-US" dirty="0"/>
          </a:p>
          <a:p>
            <a:endParaRPr lang="en-US" dirty="0"/>
          </a:p>
        </p:txBody>
      </p:sp>
    </p:spTree>
    <p:extLst>
      <p:ext uri="{BB962C8B-B14F-4D97-AF65-F5344CB8AC3E}">
        <p14:creationId xmlns:p14="http://schemas.microsoft.com/office/powerpoint/2010/main" val="57951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1961-1980</a:t>
            </a:r>
          </a:p>
        </p:txBody>
      </p:sp>
      <p:sp>
        <p:nvSpPr>
          <p:cNvPr id="3" name="Content Placeholder 2"/>
          <p:cNvSpPr>
            <a:spLocks noGrp="1"/>
          </p:cNvSpPr>
          <p:nvPr>
            <p:ph idx="1"/>
          </p:nvPr>
        </p:nvSpPr>
        <p:spPr>
          <a:xfrm>
            <a:off x="457200" y="1051870"/>
            <a:ext cx="8229600" cy="5806130"/>
          </a:xfrm>
        </p:spPr>
        <p:txBody>
          <a:bodyPr>
            <a:normAutofit fontScale="92500" lnSpcReduction="20000"/>
          </a:bodyPr>
          <a:lstStyle/>
          <a:p>
            <a:r>
              <a:rPr lang="en-US" dirty="0"/>
              <a:t>Multispecies emphasis in </a:t>
            </a:r>
            <a:r>
              <a:rPr lang="en-US" dirty="0" smtClean="0"/>
              <a:t>fisheries</a:t>
            </a:r>
            <a:br>
              <a:rPr lang="en-US" dirty="0" smtClean="0"/>
            </a:br>
            <a:r>
              <a:rPr lang="en-US" dirty="0" smtClean="0"/>
              <a:t>models</a:t>
            </a:r>
            <a:r>
              <a:rPr lang="en-US" dirty="0"/>
              <a:t/>
            </a:r>
            <a:br>
              <a:rPr lang="en-US" dirty="0"/>
            </a:br>
            <a:r>
              <a:rPr lang="en-US" dirty="0" smtClean="0"/>
              <a:t>		MSVPA</a:t>
            </a:r>
            <a:r>
              <a:rPr lang="en-US" dirty="0"/>
              <a:t>, MSYPR, Aggregate Production, etc.</a:t>
            </a:r>
          </a:p>
          <a:p>
            <a:r>
              <a:rPr lang="en-US" dirty="0"/>
              <a:t>Research emphasis</a:t>
            </a:r>
          </a:p>
          <a:p>
            <a:r>
              <a:rPr lang="en-US" dirty="0" smtClean="0"/>
              <a:t>Advice </a:t>
            </a:r>
            <a:r>
              <a:rPr lang="en-US" dirty="0"/>
              <a:t>still single </a:t>
            </a:r>
            <a:r>
              <a:rPr lang="en-US" dirty="0" smtClean="0"/>
              <a:t>species</a:t>
            </a:r>
          </a:p>
          <a:p>
            <a:r>
              <a:rPr lang="en-US" dirty="0" smtClean="0"/>
              <a:t>Ecology </a:t>
            </a:r>
            <a:r>
              <a:rPr lang="en-US" dirty="0"/>
              <a:t>leaves the ivory tower</a:t>
            </a:r>
          </a:p>
          <a:p>
            <a:r>
              <a:rPr lang="en-US" dirty="0"/>
              <a:t>Pollution, World population concerns</a:t>
            </a:r>
          </a:p>
          <a:p>
            <a:r>
              <a:rPr lang="en-US" dirty="0" smtClean="0"/>
              <a:t>Development </a:t>
            </a:r>
            <a:r>
              <a:rPr lang="en-US" dirty="0"/>
              <a:t>of Systems Ecology</a:t>
            </a:r>
          </a:p>
          <a:p>
            <a:r>
              <a:rPr lang="en-US" dirty="0"/>
              <a:t>Physical-biological emphasis in Oceanography</a:t>
            </a:r>
          </a:p>
          <a:p>
            <a:r>
              <a:rPr lang="en-US" dirty="0"/>
              <a:t>Magnuson Act, ESA, MMPA, Law of the Sea</a:t>
            </a:r>
          </a:p>
          <a:p>
            <a:r>
              <a:rPr lang="en-US" dirty="0"/>
              <a:t>Conservation awareness reemphasized</a:t>
            </a:r>
          </a:p>
          <a:p>
            <a:r>
              <a:rPr lang="en-US" dirty="0"/>
              <a:t>EEZ, Nationalization of fisheries</a:t>
            </a:r>
          </a:p>
          <a:p>
            <a:endParaRPr lang="en-US" dirty="0"/>
          </a:p>
        </p:txBody>
      </p:sp>
      <p:pic>
        <p:nvPicPr>
          <p:cNvPr id="4" name="Picture 3"/>
          <p:cNvPicPr>
            <a:picLocks noChangeAspect="1"/>
          </p:cNvPicPr>
          <p:nvPr/>
        </p:nvPicPr>
        <p:blipFill>
          <a:blip r:embed="rId2"/>
          <a:stretch>
            <a:fillRect/>
          </a:stretch>
        </p:blipFill>
        <p:spPr>
          <a:xfrm>
            <a:off x="6894691" y="123054"/>
            <a:ext cx="1995954" cy="1498455"/>
          </a:xfrm>
          <a:prstGeom prst="rect">
            <a:avLst/>
          </a:prstGeom>
        </p:spPr>
      </p:pic>
    </p:spTree>
    <p:extLst>
      <p:ext uri="{BB962C8B-B14F-4D97-AF65-F5344CB8AC3E}">
        <p14:creationId xmlns:p14="http://schemas.microsoft.com/office/powerpoint/2010/main" val="20457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1981-present</a:t>
            </a:r>
          </a:p>
        </p:txBody>
      </p:sp>
      <p:sp>
        <p:nvSpPr>
          <p:cNvPr id="3" name="Content Placeholder 2"/>
          <p:cNvSpPr>
            <a:spLocks noGrp="1"/>
          </p:cNvSpPr>
          <p:nvPr>
            <p:ph idx="1"/>
          </p:nvPr>
        </p:nvSpPr>
        <p:spPr/>
        <p:txBody>
          <a:bodyPr>
            <a:normAutofit fontScale="85000" lnSpcReduction="20000"/>
          </a:bodyPr>
          <a:lstStyle/>
          <a:p>
            <a:r>
              <a:rPr lang="en-US" dirty="0"/>
              <a:t>Synthesis of Ecological Theories</a:t>
            </a:r>
          </a:p>
          <a:p>
            <a:r>
              <a:rPr lang="en-US" dirty="0"/>
              <a:t>Food web theory, trophic cascades, </a:t>
            </a:r>
            <a:r>
              <a:rPr lang="en-US" dirty="0" err="1"/>
              <a:t>landscapes,etc</a:t>
            </a:r>
            <a:r>
              <a:rPr lang="en-US" dirty="0"/>
              <a:t>. </a:t>
            </a:r>
          </a:p>
          <a:p>
            <a:r>
              <a:rPr lang="en-US" dirty="0"/>
              <a:t>Oceanography attempts global integration</a:t>
            </a:r>
          </a:p>
          <a:p>
            <a:pPr lvl="1"/>
            <a:r>
              <a:rPr lang="en-US" dirty="0"/>
              <a:t>Remote sensing, automated data collection, etc.</a:t>
            </a:r>
          </a:p>
          <a:p>
            <a:r>
              <a:rPr lang="en-US" dirty="0"/>
              <a:t>Extension of Fisheries </a:t>
            </a:r>
            <a:r>
              <a:rPr lang="en-US" dirty="0" smtClean="0"/>
              <a:t>models</a:t>
            </a:r>
            <a:endParaRPr lang="en-US" dirty="0"/>
          </a:p>
          <a:p>
            <a:pPr lvl="1"/>
            <a:r>
              <a:rPr lang="en-US" dirty="0"/>
              <a:t>More multispecies models, habitat concerns, system models, etc.</a:t>
            </a:r>
          </a:p>
          <a:p>
            <a:r>
              <a:rPr lang="en-US" dirty="0" err="1"/>
              <a:t>Reconvergence</a:t>
            </a:r>
            <a:r>
              <a:rPr lang="en-US" dirty="0"/>
              <a:t> of different disciplines</a:t>
            </a:r>
          </a:p>
          <a:p>
            <a:r>
              <a:rPr lang="en-US" dirty="0"/>
              <a:t>Climate Change Concerns</a:t>
            </a:r>
          </a:p>
          <a:p>
            <a:r>
              <a:rPr lang="en-US" dirty="0" smtClean="0"/>
              <a:t>Controversies:</a:t>
            </a:r>
            <a:endParaRPr lang="en-US" dirty="0"/>
          </a:p>
          <a:p>
            <a:pPr lvl="1"/>
            <a:r>
              <a:rPr lang="en-US" dirty="0" smtClean="0"/>
              <a:t>Continued overfishing</a:t>
            </a:r>
          </a:p>
          <a:p>
            <a:pPr lvl="1"/>
            <a:r>
              <a:rPr lang="en-US" dirty="0" smtClean="0"/>
              <a:t>Most </a:t>
            </a:r>
            <a:r>
              <a:rPr lang="en-US" dirty="0"/>
              <a:t>world’s stocks at or </a:t>
            </a:r>
            <a:r>
              <a:rPr lang="en-US" dirty="0" smtClean="0"/>
              <a:t>near</a:t>
            </a:r>
            <a:br>
              <a:rPr lang="en-US" dirty="0" smtClean="0"/>
            </a:br>
            <a:r>
              <a:rPr lang="en-US" dirty="0" smtClean="0"/>
              <a:t>over</a:t>
            </a:r>
            <a:r>
              <a:rPr lang="en-US" dirty="0"/>
              <a:t>-fished </a:t>
            </a:r>
            <a:r>
              <a:rPr lang="en-US" dirty="0" smtClean="0"/>
              <a:t>levels</a:t>
            </a:r>
          </a:p>
          <a:p>
            <a:pPr lvl="1"/>
            <a:r>
              <a:rPr lang="en-US" dirty="0" smtClean="0"/>
              <a:t>Sequential </a:t>
            </a:r>
            <a:r>
              <a:rPr lang="en-US" dirty="0"/>
              <a:t>depletion of fish </a:t>
            </a:r>
            <a:r>
              <a:rPr lang="en-US" dirty="0" smtClean="0"/>
              <a:t>stocks</a:t>
            </a:r>
            <a:endParaRPr lang="en-US" dirty="0"/>
          </a:p>
        </p:txBody>
      </p:sp>
      <p:pic>
        <p:nvPicPr>
          <p:cNvPr id="4" name="Picture 3"/>
          <p:cNvPicPr>
            <a:picLocks noChangeAspect="1"/>
          </p:cNvPicPr>
          <p:nvPr/>
        </p:nvPicPr>
        <p:blipFill>
          <a:blip r:embed="rId2"/>
          <a:stretch>
            <a:fillRect/>
          </a:stretch>
        </p:blipFill>
        <p:spPr>
          <a:xfrm>
            <a:off x="5963364" y="4412721"/>
            <a:ext cx="2863114" cy="2154715"/>
          </a:xfrm>
          <a:prstGeom prst="rect">
            <a:avLst/>
          </a:prstGeom>
        </p:spPr>
      </p:pic>
    </p:spTree>
    <p:extLst>
      <p:ext uri="{BB962C8B-B14F-4D97-AF65-F5344CB8AC3E}">
        <p14:creationId xmlns:p14="http://schemas.microsoft.com/office/powerpoint/2010/main" val="283618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EBFM</a:t>
            </a: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Thomas </a:t>
            </a:r>
            <a:r>
              <a:rPr lang="en-US" dirty="0"/>
              <a:t>Huxley (1883)  </a:t>
            </a:r>
          </a:p>
          <a:p>
            <a:pPr marL="0" indent="0">
              <a:buNone/>
            </a:pPr>
            <a:r>
              <a:rPr lang="en-US" dirty="0"/>
              <a:t>“all the great sea-fisheries are inexhaustible; that is to say nothing we can do seriously affects the number of fish.”</a:t>
            </a:r>
          </a:p>
          <a:p>
            <a:endParaRPr lang="en-US" dirty="0"/>
          </a:p>
        </p:txBody>
      </p:sp>
    </p:spTree>
    <p:extLst>
      <p:ext uri="{BB962C8B-B14F-4D97-AF65-F5344CB8AC3E}">
        <p14:creationId xmlns:p14="http://schemas.microsoft.com/office/powerpoint/2010/main" val="52658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99"/>
            <a:ext cx="8229600" cy="688359"/>
          </a:xfrm>
        </p:spPr>
        <p:txBody>
          <a:bodyPr>
            <a:normAutofit fontScale="90000"/>
          </a:bodyPr>
          <a:lstStyle/>
          <a:p>
            <a:r>
              <a:rPr lang="en-US" dirty="0"/>
              <a:t>Spencer </a:t>
            </a:r>
            <a:r>
              <a:rPr lang="en-US" dirty="0" smtClean="0"/>
              <a:t>Baird:</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056507" y="1693254"/>
            <a:ext cx="3051628" cy="3817515"/>
          </a:xfrm>
          <a:prstGeom prst="rect">
            <a:avLst/>
          </a:prstGeom>
        </p:spPr>
      </p:pic>
    </p:spTree>
    <p:extLst>
      <p:ext uri="{BB962C8B-B14F-4D97-AF65-F5344CB8AC3E}">
        <p14:creationId xmlns:p14="http://schemas.microsoft.com/office/powerpoint/2010/main" val="18057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99"/>
            <a:ext cx="8229600" cy="688359"/>
          </a:xfrm>
        </p:spPr>
        <p:txBody>
          <a:bodyPr>
            <a:normAutofit fontScale="90000"/>
          </a:bodyPr>
          <a:lstStyle/>
          <a:p>
            <a:r>
              <a:rPr lang="en-US" dirty="0"/>
              <a:t>Spencer Baird (1872)- Describing the possible causes of the decrease in MA and RI fisheries:</a:t>
            </a:r>
            <a:br>
              <a:rPr lang="en-US" dirty="0"/>
            </a:br>
            <a:endParaRPr lang="en-US" dirty="0"/>
          </a:p>
        </p:txBody>
      </p:sp>
      <p:sp>
        <p:nvSpPr>
          <p:cNvPr id="3" name="Content Placeholder 2"/>
          <p:cNvSpPr>
            <a:spLocks noGrp="1"/>
          </p:cNvSpPr>
          <p:nvPr>
            <p:ph idx="1"/>
          </p:nvPr>
        </p:nvSpPr>
        <p:spPr>
          <a:xfrm>
            <a:off x="457200" y="1180150"/>
            <a:ext cx="8229600" cy="5588417"/>
          </a:xfrm>
        </p:spPr>
        <p:txBody>
          <a:bodyPr>
            <a:normAutofit fontScale="92500" lnSpcReduction="10000"/>
          </a:bodyPr>
          <a:lstStyle/>
          <a:p>
            <a:r>
              <a:rPr lang="en-US" sz="3000" dirty="0" smtClean="0"/>
              <a:t>The </a:t>
            </a:r>
            <a:r>
              <a:rPr lang="en-US" sz="3000" dirty="0"/>
              <a:t>decrease or disappearance of the food upon which the fish subsist, necessitating their departure to other localities.</a:t>
            </a:r>
          </a:p>
          <a:p>
            <a:r>
              <a:rPr lang="en-US" sz="3000" dirty="0"/>
              <a:t>A change of location, either entirely capricious or induced by the necessity of looking for food elsewhere, as just referred to.</a:t>
            </a:r>
          </a:p>
          <a:p>
            <a:r>
              <a:rPr lang="en-US" sz="3000" dirty="0"/>
              <a:t>Epidemic diseases, or peculiar atmospheric agencies, such as heat, cold, etc.</a:t>
            </a:r>
          </a:p>
          <a:p>
            <a:r>
              <a:rPr lang="en-US" sz="3000" dirty="0"/>
              <a:t>Destruction by other fishes.</a:t>
            </a:r>
          </a:p>
          <a:p>
            <a:r>
              <a:rPr lang="en-US" sz="3000" dirty="0"/>
              <a:t>The agency of man; this being manifested either in the pollution of the water by the discharge into it of the refuse of manufactories, etc. or by excessive overfishing, or the use of improper apparatus.</a:t>
            </a:r>
          </a:p>
          <a:p>
            <a:endParaRPr lang="en-US" dirty="0"/>
          </a:p>
        </p:txBody>
      </p:sp>
    </p:spTree>
    <p:extLst>
      <p:ext uri="{BB962C8B-B14F-4D97-AF65-F5344CB8AC3E}">
        <p14:creationId xmlns:p14="http://schemas.microsoft.com/office/powerpoint/2010/main" val="306316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EBFM</a:t>
            </a:r>
          </a:p>
        </p:txBody>
      </p:sp>
      <p:sp>
        <p:nvSpPr>
          <p:cNvPr id="3" name="Content Placeholder 2"/>
          <p:cNvSpPr>
            <a:spLocks noGrp="1"/>
          </p:cNvSpPr>
          <p:nvPr>
            <p:ph idx="1"/>
          </p:nvPr>
        </p:nvSpPr>
        <p:spPr/>
        <p:txBody>
          <a:bodyPr/>
          <a:lstStyle/>
          <a:p>
            <a:r>
              <a:rPr lang="en-US" dirty="0"/>
              <a:t>Baird 1873</a:t>
            </a:r>
          </a:p>
          <a:p>
            <a:r>
              <a:rPr lang="en-US" dirty="0" err="1"/>
              <a:t>Lankester</a:t>
            </a:r>
            <a:r>
              <a:rPr lang="en-US" dirty="0"/>
              <a:t> 1884</a:t>
            </a:r>
          </a:p>
          <a:p>
            <a:r>
              <a:rPr lang="en-US" dirty="0" err="1"/>
              <a:t>Hjort</a:t>
            </a:r>
            <a:r>
              <a:rPr lang="en-US" dirty="0"/>
              <a:t> </a:t>
            </a:r>
            <a:r>
              <a:rPr lang="en-US" dirty="0" smtClean="0"/>
              <a:t>1910s-20s</a:t>
            </a:r>
            <a:endParaRPr lang="en-US" dirty="0"/>
          </a:p>
          <a:p>
            <a:r>
              <a:rPr lang="en-US" dirty="0" err="1" smtClean="0"/>
              <a:t>Lotka</a:t>
            </a:r>
            <a:r>
              <a:rPr lang="en-US" dirty="0" smtClean="0"/>
              <a:t> </a:t>
            </a:r>
            <a:r>
              <a:rPr lang="en-US" dirty="0"/>
              <a:t>1925</a:t>
            </a:r>
          </a:p>
          <a:p>
            <a:r>
              <a:rPr lang="en-US" dirty="0" err="1"/>
              <a:t>Volterra</a:t>
            </a:r>
            <a:r>
              <a:rPr lang="en-US" dirty="0"/>
              <a:t> 1926</a:t>
            </a:r>
          </a:p>
          <a:p>
            <a:r>
              <a:rPr lang="en-US" dirty="0"/>
              <a:t>Graham 1943</a:t>
            </a:r>
          </a:p>
          <a:p>
            <a:r>
              <a:rPr lang="en-US" dirty="0" smtClean="0"/>
              <a:t>‘Thompson-</a:t>
            </a:r>
            <a:r>
              <a:rPr lang="en-US" dirty="0" err="1" smtClean="0"/>
              <a:t>Burkenroad</a:t>
            </a:r>
            <a:r>
              <a:rPr lang="en-US" dirty="0" smtClean="0"/>
              <a:t>’</a:t>
            </a:r>
            <a:br>
              <a:rPr lang="en-US" dirty="0" smtClean="0"/>
            </a:br>
            <a:r>
              <a:rPr lang="en-US" dirty="0" smtClean="0"/>
              <a:t>debate (</a:t>
            </a:r>
            <a:r>
              <a:rPr lang="en-US" dirty="0" err="1" smtClean="0"/>
              <a:t>Skud</a:t>
            </a:r>
            <a:r>
              <a:rPr lang="en-US" dirty="0" smtClean="0"/>
              <a:t> 1975)</a:t>
            </a:r>
            <a:endParaRPr lang="en-US" dirty="0"/>
          </a:p>
        </p:txBody>
      </p:sp>
      <p:pic>
        <p:nvPicPr>
          <p:cNvPr id="4" name="Picture 3"/>
          <p:cNvPicPr>
            <a:picLocks noChangeAspect="1"/>
          </p:cNvPicPr>
          <p:nvPr/>
        </p:nvPicPr>
        <p:blipFill>
          <a:blip r:embed="rId2"/>
          <a:stretch>
            <a:fillRect/>
          </a:stretch>
        </p:blipFill>
        <p:spPr>
          <a:xfrm>
            <a:off x="5058508" y="1051870"/>
            <a:ext cx="3628292" cy="3210217"/>
          </a:xfrm>
          <a:prstGeom prst="rect">
            <a:avLst/>
          </a:prstGeom>
        </p:spPr>
      </p:pic>
      <p:sp>
        <p:nvSpPr>
          <p:cNvPr id="5" name="TextBox 4"/>
          <p:cNvSpPr txBox="1"/>
          <p:nvPr/>
        </p:nvSpPr>
        <p:spPr>
          <a:xfrm>
            <a:off x="7598083" y="4262087"/>
            <a:ext cx="2809591" cy="380020"/>
          </a:xfrm>
          <a:prstGeom prst="rect">
            <a:avLst/>
          </a:prstGeom>
          <a:noFill/>
        </p:spPr>
        <p:txBody>
          <a:bodyPr wrap="square" rtlCol="0">
            <a:spAutoFit/>
          </a:bodyPr>
          <a:lstStyle/>
          <a:p>
            <a:r>
              <a:rPr lang="en-US" dirty="0" err="1" smtClean="0"/>
              <a:t>Hjort</a:t>
            </a:r>
            <a:r>
              <a:rPr lang="en-US" dirty="0" smtClean="0"/>
              <a:t> 1914</a:t>
            </a:r>
            <a:endParaRPr lang="en-US" dirty="0"/>
          </a:p>
        </p:txBody>
      </p:sp>
      <p:pic>
        <p:nvPicPr>
          <p:cNvPr id="6" name="Picture 5"/>
          <p:cNvPicPr>
            <a:picLocks noChangeAspect="1"/>
          </p:cNvPicPr>
          <p:nvPr/>
        </p:nvPicPr>
        <p:blipFill>
          <a:blip r:embed="rId3"/>
          <a:stretch>
            <a:fillRect/>
          </a:stretch>
        </p:blipFill>
        <p:spPr>
          <a:xfrm>
            <a:off x="5011560" y="4709303"/>
            <a:ext cx="1401401" cy="1985318"/>
          </a:xfrm>
          <a:prstGeom prst="rect">
            <a:avLst/>
          </a:prstGeom>
        </p:spPr>
      </p:pic>
      <p:pic>
        <p:nvPicPr>
          <p:cNvPr id="7" name="Picture 6"/>
          <p:cNvPicPr>
            <a:picLocks noChangeAspect="1"/>
          </p:cNvPicPr>
          <p:nvPr/>
        </p:nvPicPr>
        <p:blipFill>
          <a:blip r:embed="rId4"/>
          <a:stretch>
            <a:fillRect/>
          </a:stretch>
        </p:blipFill>
        <p:spPr>
          <a:xfrm>
            <a:off x="6799484" y="4709303"/>
            <a:ext cx="1597198" cy="2148697"/>
          </a:xfrm>
          <a:prstGeom prst="rect">
            <a:avLst/>
          </a:prstGeom>
        </p:spPr>
      </p:pic>
    </p:spTree>
    <p:extLst>
      <p:ext uri="{BB962C8B-B14F-4D97-AF65-F5344CB8AC3E}">
        <p14:creationId xmlns:p14="http://schemas.microsoft.com/office/powerpoint/2010/main" val="2156747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Schaefer’s Three Tiers (1950s)</a:t>
            </a:r>
            <a:endParaRPr lang="en-US" dirty="0"/>
          </a:p>
        </p:txBody>
      </p:sp>
      <p:pic>
        <p:nvPicPr>
          <p:cNvPr id="4" name="Picture 3" descr="schaef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10" y="1056877"/>
            <a:ext cx="7956957" cy="5762500"/>
          </a:xfrm>
          <a:prstGeom prst="rect">
            <a:avLst/>
          </a:prstGeom>
        </p:spPr>
      </p:pic>
    </p:spTree>
    <p:extLst>
      <p:ext uri="{BB962C8B-B14F-4D97-AF65-F5344CB8AC3E}">
        <p14:creationId xmlns:p14="http://schemas.microsoft.com/office/powerpoint/2010/main" val="281342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literary foundations to EBM</a:t>
            </a:r>
            <a:endParaRPr lang="en-US" dirty="0"/>
          </a:p>
        </p:txBody>
      </p:sp>
      <p:sp>
        <p:nvSpPr>
          <p:cNvPr id="3" name="Content Placeholder 2"/>
          <p:cNvSpPr>
            <a:spLocks noGrp="1"/>
          </p:cNvSpPr>
          <p:nvPr>
            <p:ph idx="1"/>
          </p:nvPr>
        </p:nvSpPr>
        <p:spPr/>
        <p:txBody>
          <a:bodyPr/>
          <a:lstStyle/>
          <a:p>
            <a:r>
              <a:rPr lang="en-US" dirty="0"/>
              <a:t>Leopold 1949 </a:t>
            </a:r>
            <a:br>
              <a:rPr lang="en-US" dirty="0"/>
            </a:br>
            <a:r>
              <a:rPr lang="en-US" dirty="0" smtClean="0"/>
              <a:t>“</a:t>
            </a:r>
            <a:r>
              <a:rPr lang="en-US" dirty="0"/>
              <a:t>Sand County Almanac”</a:t>
            </a:r>
          </a:p>
          <a:p>
            <a:r>
              <a:rPr lang="en-US" dirty="0"/>
              <a:t>Carson 1962 </a:t>
            </a:r>
            <a:r>
              <a:rPr lang="en-US" dirty="0" smtClean="0"/>
              <a:t/>
            </a:r>
            <a:br>
              <a:rPr lang="en-US" dirty="0" smtClean="0"/>
            </a:br>
            <a:r>
              <a:rPr lang="en-US" dirty="0" smtClean="0"/>
              <a:t>“</a:t>
            </a:r>
            <a:r>
              <a:rPr lang="en-US" dirty="0"/>
              <a:t>Silent Spring”</a:t>
            </a:r>
          </a:p>
          <a:p>
            <a:r>
              <a:rPr lang="en-US" dirty="0" err="1"/>
              <a:t>Holling</a:t>
            </a:r>
            <a:r>
              <a:rPr lang="en-US" dirty="0"/>
              <a:t> 1978 </a:t>
            </a:r>
            <a:r>
              <a:rPr lang="en-US" dirty="0" smtClean="0"/>
              <a:t/>
            </a:r>
            <a:br>
              <a:rPr lang="en-US" dirty="0" smtClean="0"/>
            </a:br>
            <a:r>
              <a:rPr lang="en-US" dirty="0" smtClean="0"/>
              <a:t>“Resilience and Stability </a:t>
            </a:r>
            <a:br>
              <a:rPr lang="en-US" dirty="0" smtClean="0"/>
            </a:br>
            <a:r>
              <a:rPr lang="en-US" dirty="0" smtClean="0"/>
              <a:t>of Ecological Systems”</a:t>
            </a:r>
            <a:endParaRPr lang="en-US" dirty="0"/>
          </a:p>
          <a:p>
            <a:r>
              <a:rPr lang="en-US" dirty="0"/>
              <a:t>Walters 1986 </a:t>
            </a:r>
            <a:r>
              <a:rPr lang="en-US" dirty="0" smtClean="0"/>
              <a:t/>
            </a:r>
            <a:br>
              <a:rPr lang="en-US" dirty="0" smtClean="0"/>
            </a:br>
            <a:r>
              <a:rPr lang="en-US" dirty="0" smtClean="0"/>
              <a:t>“</a:t>
            </a:r>
            <a:r>
              <a:rPr lang="en-US" dirty="0"/>
              <a:t>Adaptive Management”</a:t>
            </a:r>
          </a:p>
          <a:p>
            <a:endParaRPr lang="en-US" dirty="0"/>
          </a:p>
        </p:txBody>
      </p:sp>
      <p:pic>
        <p:nvPicPr>
          <p:cNvPr id="5" name="Picture 4"/>
          <p:cNvPicPr>
            <a:picLocks noChangeAspect="1"/>
          </p:cNvPicPr>
          <p:nvPr/>
        </p:nvPicPr>
        <p:blipFill>
          <a:blip r:embed="rId2"/>
          <a:stretch>
            <a:fillRect/>
          </a:stretch>
        </p:blipFill>
        <p:spPr>
          <a:xfrm>
            <a:off x="6914929" y="343794"/>
            <a:ext cx="1771871" cy="2914261"/>
          </a:xfrm>
          <a:prstGeom prst="rect">
            <a:avLst/>
          </a:prstGeom>
        </p:spPr>
      </p:pic>
      <p:pic>
        <p:nvPicPr>
          <p:cNvPr id="6" name="Picture 5"/>
          <p:cNvPicPr>
            <a:picLocks noChangeAspect="1"/>
          </p:cNvPicPr>
          <p:nvPr/>
        </p:nvPicPr>
        <p:blipFill>
          <a:blip r:embed="rId3"/>
          <a:stretch>
            <a:fillRect/>
          </a:stretch>
        </p:blipFill>
        <p:spPr>
          <a:xfrm>
            <a:off x="6793182" y="3655890"/>
            <a:ext cx="1996252" cy="2984397"/>
          </a:xfrm>
          <a:prstGeom prst="rect">
            <a:avLst/>
          </a:prstGeom>
        </p:spPr>
      </p:pic>
    </p:spTree>
    <p:extLst>
      <p:ext uri="{BB962C8B-B14F-4D97-AF65-F5344CB8AC3E}">
        <p14:creationId xmlns:p14="http://schemas.microsoft.com/office/powerpoint/2010/main" val="145602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r>
              <a:rPr lang="en-US" dirty="0"/>
              <a:t>Introductory materials</a:t>
            </a:r>
          </a:p>
          <a:p>
            <a:r>
              <a:rPr lang="en-US" dirty="0" smtClean="0"/>
              <a:t>What is </a:t>
            </a:r>
            <a:r>
              <a:rPr lang="en-US" dirty="0"/>
              <a:t>EBFM?</a:t>
            </a:r>
          </a:p>
          <a:p>
            <a:endParaRPr lang="en-US" dirty="0"/>
          </a:p>
        </p:txBody>
      </p:sp>
    </p:spTree>
    <p:extLst>
      <p:ext uri="{BB962C8B-B14F-4D97-AF65-F5344CB8AC3E}">
        <p14:creationId xmlns:p14="http://schemas.microsoft.com/office/powerpoint/2010/main" val="4190062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did EBM and related approaches more recently </a:t>
            </a:r>
            <a:r>
              <a:rPr lang="en-US" dirty="0" smtClean="0"/>
              <a:t>and </a:t>
            </a:r>
            <a:r>
              <a:rPr lang="en-US" dirty="0"/>
              <a:t>formally come from?</a:t>
            </a:r>
          </a:p>
        </p:txBody>
      </p:sp>
      <p:sp>
        <p:nvSpPr>
          <p:cNvPr id="3" name="Content Placeholder 2"/>
          <p:cNvSpPr>
            <a:spLocks noGrp="1"/>
          </p:cNvSpPr>
          <p:nvPr>
            <p:ph idx="1"/>
          </p:nvPr>
        </p:nvSpPr>
        <p:spPr>
          <a:xfrm>
            <a:off x="457199" y="1269583"/>
            <a:ext cx="8433425" cy="5588417"/>
          </a:xfrm>
        </p:spPr>
        <p:txBody>
          <a:bodyPr>
            <a:normAutofit fontScale="92500"/>
          </a:bodyPr>
          <a:lstStyle/>
          <a:p>
            <a:r>
              <a:rPr lang="en-US" dirty="0"/>
              <a:t>International recognition in the 1970s, 1980s, to early 1990s that the earth’s ecosystems were being/had been seriously impacted by human </a:t>
            </a:r>
            <a:r>
              <a:rPr lang="en-US" dirty="0" smtClean="0"/>
              <a:t>use.</a:t>
            </a:r>
            <a:endParaRPr lang="en-US" dirty="0"/>
          </a:p>
          <a:p>
            <a:pPr lvl="1"/>
            <a:r>
              <a:rPr lang="en-US" dirty="0"/>
              <a:t>to the point that future human development, economic benefits and well-being would be </a:t>
            </a:r>
            <a:r>
              <a:rPr lang="en-US" dirty="0" smtClean="0"/>
              <a:t>threatened.</a:t>
            </a:r>
            <a:endParaRPr lang="en-US" dirty="0"/>
          </a:p>
          <a:p>
            <a:r>
              <a:rPr lang="en-US" dirty="0" smtClean="0"/>
              <a:t>Creation </a:t>
            </a:r>
            <a:r>
              <a:rPr lang="en-US" dirty="0"/>
              <a:t>of the sustainable development agenda, related international agreements, and in some cases national enabling arrangements </a:t>
            </a:r>
          </a:p>
          <a:p>
            <a:r>
              <a:rPr lang="en-US" dirty="0" smtClean="0"/>
              <a:t>For </a:t>
            </a:r>
            <a:r>
              <a:rPr lang="en-US" dirty="0"/>
              <a:t>individual uses / industry sectors as well as the cumulative impact of all uses in regional ecosystems.</a:t>
            </a:r>
          </a:p>
          <a:p>
            <a:endParaRPr lang="en-US" dirty="0"/>
          </a:p>
        </p:txBody>
      </p:sp>
      <p:sp>
        <p:nvSpPr>
          <p:cNvPr id="4" name="Text Box 7"/>
          <p:cNvSpPr txBox="1">
            <a:spLocks noChangeArrowheads="1"/>
          </p:cNvSpPr>
          <p:nvPr/>
        </p:nvSpPr>
        <p:spPr bwMode="auto">
          <a:xfrm>
            <a:off x="6858000" y="6400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solidFill>
                  <a:srgbClr val="000066"/>
                </a:solidFill>
              </a:rPr>
              <a:t>Sainsbury 2004</a:t>
            </a:r>
          </a:p>
        </p:txBody>
      </p:sp>
    </p:spTree>
    <p:extLst>
      <p:ext uri="{BB962C8B-B14F-4D97-AF65-F5344CB8AC3E}">
        <p14:creationId xmlns:p14="http://schemas.microsoft.com/office/powerpoint/2010/main" val="351504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EBM</a:t>
            </a:r>
          </a:p>
        </p:txBody>
      </p:sp>
      <p:sp>
        <p:nvSpPr>
          <p:cNvPr id="3" name="Content Placeholder 2"/>
          <p:cNvSpPr>
            <a:spLocks noGrp="1"/>
          </p:cNvSpPr>
          <p:nvPr>
            <p:ph idx="1"/>
          </p:nvPr>
        </p:nvSpPr>
        <p:spPr/>
        <p:txBody>
          <a:bodyPr/>
          <a:lstStyle/>
          <a:p>
            <a:r>
              <a:rPr lang="en-US" dirty="0"/>
              <a:t>Stockholm Conference on Human Development (1972)</a:t>
            </a:r>
          </a:p>
          <a:p>
            <a:r>
              <a:rPr lang="en-US" dirty="0"/>
              <a:t>Convention on International Trade in Endangered Species (1973)</a:t>
            </a:r>
          </a:p>
          <a:p>
            <a:r>
              <a:rPr lang="en-US" dirty="0"/>
              <a:t>Bonn Convention on Migratory Species of Wild Animals (1979)</a:t>
            </a:r>
          </a:p>
          <a:p>
            <a:r>
              <a:rPr lang="en-US" dirty="0"/>
              <a:t>UN Convention on the Law of the Sea (1982)</a:t>
            </a:r>
          </a:p>
          <a:p>
            <a:r>
              <a:rPr lang="en-US" dirty="0"/>
              <a:t>World Commission on Environment and Development (1987)</a:t>
            </a:r>
          </a:p>
          <a:p>
            <a:endParaRPr lang="en-US" dirty="0"/>
          </a:p>
        </p:txBody>
      </p:sp>
    </p:spTree>
    <p:extLst>
      <p:ext uri="{BB962C8B-B14F-4D97-AF65-F5344CB8AC3E}">
        <p14:creationId xmlns:p14="http://schemas.microsoft.com/office/powerpoint/2010/main" val="253775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a:t>
            </a:r>
            <a:r>
              <a:rPr lang="en-US" dirty="0" smtClean="0"/>
              <a:t>and history </a:t>
            </a:r>
            <a:r>
              <a:rPr lang="en-US" dirty="0"/>
              <a:t>of EBM/EBFM</a:t>
            </a:r>
          </a:p>
        </p:txBody>
      </p:sp>
      <p:sp>
        <p:nvSpPr>
          <p:cNvPr id="3" name="Content Placeholder 2"/>
          <p:cNvSpPr>
            <a:spLocks noGrp="1"/>
          </p:cNvSpPr>
          <p:nvPr>
            <p:ph idx="1"/>
          </p:nvPr>
        </p:nvSpPr>
        <p:spPr/>
        <p:txBody>
          <a:bodyPr>
            <a:normAutofit lnSpcReduction="10000"/>
          </a:bodyPr>
          <a:lstStyle/>
          <a:p>
            <a:r>
              <a:rPr lang="en-US" dirty="0"/>
              <a:t>UN Convention on Environment and Development (1992)</a:t>
            </a:r>
          </a:p>
          <a:p>
            <a:pPr lvl="1"/>
            <a:r>
              <a:rPr lang="en-US" dirty="0" smtClean="0"/>
              <a:t>clearly </a:t>
            </a:r>
            <a:r>
              <a:rPr lang="en-US" dirty="0"/>
              <a:t>established the Sustainable Development </a:t>
            </a:r>
            <a:r>
              <a:rPr lang="en-US" dirty="0" smtClean="0"/>
              <a:t>agenda.</a:t>
            </a:r>
            <a:endParaRPr lang="en-US" dirty="0"/>
          </a:p>
          <a:p>
            <a:r>
              <a:rPr lang="en-US" dirty="0"/>
              <a:t>Convention on Biological Diversity (1992)</a:t>
            </a:r>
          </a:p>
          <a:p>
            <a:r>
              <a:rPr lang="en-US" dirty="0"/>
              <a:t>Jakarta Mandate (1995)</a:t>
            </a:r>
          </a:p>
          <a:p>
            <a:r>
              <a:rPr lang="en-US" dirty="0"/>
              <a:t>FAO Code of Conduct for Responsible Fisheries (1995)</a:t>
            </a:r>
          </a:p>
          <a:p>
            <a:r>
              <a:rPr lang="en-US" dirty="0"/>
              <a:t>Reykjavik Conference (2001)</a:t>
            </a:r>
          </a:p>
          <a:p>
            <a:r>
              <a:rPr lang="en-US" dirty="0"/>
              <a:t>World Summit on Sustainable Development (2002)</a:t>
            </a:r>
          </a:p>
          <a:p>
            <a:endParaRPr lang="en-US" dirty="0"/>
          </a:p>
        </p:txBody>
      </p:sp>
    </p:spTree>
    <p:extLst>
      <p:ext uri="{BB962C8B-B14F-4D97-AF65-F5344CB8AC3E}">
        <p14:creationId xmlns:p14="http://schemas.microsoft.com/office/powerpoint/2010/main" val="75941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smtClean="0"/>
              <a:t>(Ecologically) </a:t>
            </a:r>
            <a:r>
              <a:rPr lang="en-US" dirty="0"/>
              <a:t>Sustainable Development agenda effectively has not changed</a:t>
            </a:r>
          </a:p>
        </p:txBody>
      </p:sp>
      <p:sp>
        <p:nvSpPr>
          <p:cNvPr id="3" name="Content Placeholder 2"/>
          <p:cNvSpPr>
            <a:spLocks noGrp="1"/>
          </p:cNvSpPr>
          <p:nvPr>
            <p:ph idx="1"/>
          </p:nvPr>
        </p:nvSpPr>
        <p:spPr>
          <a:xfrm>
            <a:off x="457200" y="1244290"/>
            <a:ext cx="8484740" cy="5588417"/>
          </a:xfrm>
        </p:spPr>
        <p:txBody>
          <a:bodyPr>
            <a:normAutofit fontScale="85000" lnSpcReduction="10000"/>
          </a:bodyPr>
          <a:lstStyle/>
          <a:p>
            <a:pPr marL="0" indent="0">
              <a:buNone/>
            </a:pPr>
            <a:r>
              <a:rPr lang="en-US" dirty="0"/>
              <a:t>"Sustainable development is … a process of change in which the exploitation of resources, the direction of investments, the orientation of technological development, and </a:t>
            </a:r>
            <a:r>
              <a:rPr lang="en-US" dirty="0" smtClean="0"/>
              <a:t>institutional </a:t>
            </a:r>
            <a:r>
              <a:rPr lang="en-US" dirty="0"/>
              <a:t>change are made consistent with future as well as the present needs.“ (</a:t>
            </a:r>
            <a:r>
              <a:rPr lang="en-US" dirty="0" err="1"/>
              <a:t>Brundtland</a:t>
            </a:r>
            <a:r>
              <a:rPr lang="en-US" dirty="0"/>
              <a:t> Report 1986)</a:t>
            </a:r>
          </a:p>
          <a:p>
            <a:endParaRPr lang="en-US" dirty="0"/>
          </a:p>
          <a:p>
            <a:pPr marL="0" indent="0">
              <a:buNone/>
            </a:pPr>
            <a:r>
              <a:rPr lang="en-US" dirty="0" smtClean="0"/>
              <a:t>“</a:t>
            </a:r>
            <a:r>
              <a:rPr lang="en-US" dirty="0"/>
              <a:t>sustainable development meets the needs of the present without compromising the ability of future generations to meet their own needs” (FAO 2003)</a:t>
            </a:r>
          </a:p>
          <a:p>
            <a:endParaRPr lang="en-US" dirty="0"/>
          </a:p>
          <a:p>
            <a:pPr lvl="1"/>
            <a:r>
              <a:rPr lang="en-US" dirty="0" smtClean="0"/>
              <a:t>Maintain </a:t>
            </a:r>
            <a:r>
              <a:rPr lang="en-US" dirty="0"/>
              <a:t>options and reversibility on human generation time scale</a:t>
            </a:r>
          </a:p>
          <a:p>
            <a:pPr lvl="1"/>
            <a:r>
              <a:rPr lang="en-US" dirty="0" smtClean="0"/>
              <a:t>Intergenerational </a:t>
            </a:r>
            <a:r>
              <a:rPr lang="en-US" dirty="0"/>
              <a:t>equity</a:t>
            </a:r>
          </a:p>
          <a:p>
            <a:pPr lvl="1"/>
            <a:r>
              <a:rPr lang="en-US" dirty="0" smtClean="0"/>
              <a:t>Long </a:t>
            </a:r>
            <a:r>
              <a:rPr lang="en-US" dirty="0"/>
              <a:t>term not just short term</a:t>
            </a:r>
          </a:p>
          <a:p>
            <a:endParaRPr lang="en-US" dirty="0"/>
          </a:p>
          <a:p>
            <a:endParaRPr lang="en-US" dirty="0"/>
          </a:p>
        </p:txBody>
      </p:sp>
      <p:sp>
        <p:nvSpPr>
          <p:cNvPr id="4" name="Text Box 7"/>
          <p:cNvSpPr txBox="1">
            <a:spLocks noChangeArrowheads="1"/>
          </p:cNvSpPr>
          <p:nvPr/>
        </p:nvSpPr>
        <p:spPr bwMode="auto">
          <a:xfrm>
            <a:off x="6858000" y="6400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solidFill>
                  <a:srgbClr val="000066"/>
                </a:solidFill>
              </a:rPr>
              <a:t>Sainsbury 2004</a:t>
            </a:r>
          </a:p>
        </p:txBody>
      </p:sp>
    </p:spTree>
    <p:extLst>
      <p:ext uri="{BB962C8B-B14F-4D97-AF65-F5344CB8AC3E}">
        <p14:creationId xmlns:p14="http://schemas.microsoft.com/office/powerpoint/2010/main" val="250322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Facing Fisheries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4793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57398" y="-128280"/>
            <a:ext cx="8509000" cy="5499100"/>
          </a:xfrm>
          <a:prstGeom prst="rect">
            <a:avLst/>
          </a:prstGeom>
        </p:spPr>
      </p:pic>
      <p:pic>
        <p:nvPicPr>
          <p:cNvPr id="8" name="Picture 7" descr="Screen Shot 2015-02-06 at 8.5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88"/>
            <a:ext cx="6979075" cy="2204312"/>
          </a:xfrm>
          <a:prstGeom prst="rect">
            <a:avLst/>
          </a:prstGeom>
        </p:spPr>
      </p:pic>
      <p:pic>
        <p:nvPicPr>
          <p:cNvPr id="2" name="Picture 1" descr="Screen Shot 2015-02-05 at 11.0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48012"/>
            <a:ext cx="5439574" cy="1469830"/>
          </a:xfrm>
          <a:prstGeom prst="rect">
            <a:avLst/>
          </a:prstGeom>
        </p:spPr>
      </p:pic>
      <p:pic>
        <p:nvPicPr>
          <p:cNvPr id="3" name="Picture 2" descr="Screen Shot 2015-02-05 at 11.10.33 PM.png"/>
          <p:cNvPicPr>
            <a:picLocks noChangeAspect="1"/>
          </p:cNvPicPr>
          <p:nvPr/>
        </p:nvPicPr>
        <p:blipFill rotWithShape="1">
          <a:blip r:embed="rId5">
            <a:extLst>
              <a:ext uri="{28A0092B-C50C-407E-A947-70E740481C1C}">
                <a14:useLocalDpi xmlns:a14="http://schemas.microsoft.com/office/drawing/2010/main" val="0"/>
              </a:ext>
            </a:extLst>
          </a:blip>
          <a:srcRect t="29142" b="-29142"/>
          <a:stretch/>
        </p:blipFill>
        <p:spPr>
          <a:xfrm>
            <a:off x="0" y="2059058"/>
            <a:ext cx="6388933" cy="2823838"/>
          </a:xfrm>
          <a:prstGeom prst="rect">
            <a:avLst/>
          </a:prstGeom>
        </p:spPr>
      </p:pic>
      <p:pic>
        <p:nvPicPr>
          <p:cNvPr id="4" name="Picture 3" descr="Screen Shot 2015-02-06 at 8.19.4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048" y="1943609"/>
            <a:ext cx="5581462" cy="1894037"/>
          </a:xfrm>
          <a:prstGeom prst="rect">
            <a:avLst/>
          </a:prstGeom>
        </p:spPr>
      </p:pic>
      <p:pic>
        <p:nvPicPr>
          <p:cNvPr id="5" name="Picture 4" descr="Screen Shot 2015-02-06 at 8.24.3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362068"/>
            <a:ext cx="4400410" cy="1276416"/>
          </a:xfrm>
          <a:prstGeom prst="rect">
            <a:avLst/>
          </a:prstGeom>
        </p:spPr>
      </p:pic>
      <p:pic>
        <p:nvPicPr>
          <p:cNvPr id="6" name="Picture 5" descr="Screen Shot 2015-02-06 at 8.27.57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4338" y="3182480"/>
            <a:ext cx="3964217" cy="1022179"/>
          </a:xfrm>
          <a:prstGeom prst="rect">
            <a:avLst/>
          </a:prstGeom>
        </p:spPr>
      </p:pic>
      <p:pic>
        <p:nvPicPr>
          <p:cNvPr id="10" name="Picture 9" descr="Screen Shot 2015-02-06 at 8.31.48 AM.png"/>
          <p:cNvPicPr>
            <a:picLocks noChangeAspect="1"/>
          </p:cNvPicPr>
          <p:nvPr/>
        </p:nvPicPr>
        <p:blipFill rotWithShape="1">
          <a:blip r:embed="rId9">
            <a:extLst>
              <a:ext uri="{28A0092B-C50C-407E-A947-70E740481C1C}">
                <a14:useLocalDpi xmlns:a14="http://schemas.microsoft.com/office/drawing/2010/main" val="0"/>
              </a:ext>
            </a:extLst>
          </a:blip>
          <a:srcRect t="14889" b="-14889"/>
          <a:stretch/>
        </p:blipFill>
        <p:spPr>
          <a:xfrm>
            <a:off x="4717932" y="4204659"/>
            <a:ext cx="4781757" cy="1228646"/>
          </a:xfrm>
          <a:prstGeom prst="rect">
            <a:avLst/>
          </a:prstGeom>
        </p:spPr>
      </p:pic>
      <p:pic>
        <p:nvPicPr>
          <p:cNvPr id="11" name="Picture 10" descr="Screen Shot 2015-02-06 at 8.33.48 AM.png"/>
          <p:cNvPicPr>
            <a:picLocks noChangeAspect="1"/>
          </p:cNvPicPr>
          <p:nvPr/>
        </p:nvPicPr>
        <p:blipFill rotWithShape="1">
          <a:blip r:embed="rId10">
            <a:extLst>
              <a:ext uri="{28A0092B-C50C-407E-A947-70E740481C1C}">
                <a14:useLocalDpi xmlns:a14="http://schemas.microsoft.com/office/drawing/2010/main" val="0"/>
              </a:ext>
            </a:extLst>
          </a:blip>
          <a:srcRect l="2" r="21994" b="74398"/>
          <a:stretch/>
        </p:blipFill>
        <p:spPr>
          <a:xfrm>
            <a:off x="5012682" y="5071444"/>
            <a:ext cx="4759627" cy="1006844"/>
          </a:xfrm>
          <a:prstGeom prst="rect">
            <a:avLst/>
          </a:prstGeom>
        </p:spPr>
      </p:pic>
    </p:spTree>
    <p:extLst>
      <p:ext uri="{BB962C8B-B14F-4D97-AF65-F5344CB8AC3E}">
        <p14:creationId xmlns:p14="http://schemas.microsoft.com/office/powerpoint/2010/main" val="338462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Litany of Issues</a:t>
            </a:r>
          </a:p>
        </p:txBody>
      </p:sp>
      <p:sp>
        <p:nvSpPr>
          <p:cNvPr id="3" name="Content Placeholder 2"/>
          <p:cNvSpPr>
            <a:spLocks noGrp="1"/>
          </p:cNvSpPr>
          <p:nvPr>
            <p:ph idx="1"/>
          </p:nvPr>
        </p:nvSpPr>
        <p:spPr>
          <a:xfrm>
            <a:off x="457200" y="1051870"/>
            <a:ext cx="8459082" cy="5588417"/>
          </a:xfrm>
        </p:spPr>
        <p:txBody>
          <a:bodyPr>
            <a:normAutofit fontScale="92500"/>
          </a:bodyPr>
          <a:lstStyle/>
          <a:p>
            <a:r>
              <a:rPr lang="en-US" dirty="0" smtClean="0"/>
              <a:t>Tragedy of the commons: the race </a:t>
            </a:r>
            <a:r>
              <a:rPr lang="en-US" dirty="0" smtClean="0"/>
              <a:t>for </a:t>
            </a:r>
            <a:r>
              <a:rPr lang="en-US" dirty="0" smtClean="0"/>
              <a:t>fish</a:t>
            </a:r>
            <a:endParaRPr lang="en-US" dirty="0" smtClean="0"/>
          </a:p>
          <a:p>
            <a:r>
              <a:rPr lang="en-US" dirty="0" smtClean="0"/>
              <a:t>Overcapitalization of world’s fisheries</a:t>
            </a:r>
          </a:p>
          <a:p>
            <a:r>
              <a:rPr lang="en-US" dirty="0" smtClean="0"/>
              <a:t>Fishing </a:t>
            </a:r>
            <a:r>
              <a:rPr lang="en-US" dirty="0"/>
              <a:t>down the food web </a:t>
            </a:r>
            <a:endParaRPr lang="en-US" dirty="0" smtClean="0"/>
          </a:p>
          <a:p>
            <a:r>
              <a:rPr lang="en-US" dirty="0" smtClean="0"/>
              <a:t>Only </a:t>
            </a:r>
            <a:r>
              <a:rPr lang="en-US" dirty="0"/>
              <a:t>so much </a:t>
            </a:r>
            <a:r>
              <a:rPr lang="en-US" dirty="0" smtClean="0"/>
              <a:t>primary productivity </a:t>
            </a:r>
            <a:r>
              <a:rPr lang="en-US" dirty="0"/>
              <a:t>to produce </a:t>
            </a:r>
            <a:r>
              <a:rPr lang="en-US" dirty="0" smtClean="0"/>
              <a:t>fish.</a:t>
            </a:r>
            <a:endParaRPr lang="en-US" dirty="0"/>
          </a:p>
          <a:p>
            <a:r>
              <a:rPr lang="en-US" dirty="0" err="1" smtClean="0"/>
              <a:t>Bycatch</a:t>
            </a:r>
            <a:r>
              <a:rPr lang="en-US" dirty="0" smtClean="0"/>
              <a:t> of non-target species</a:t>
            </a:r>
          </a:p>
          <a:p>
            <a:r>
              <a:rPr lang="en-US" dirty="0" smtClean="0"/>
              <a:t>Decline in large predators</a:t>
            </a:r>
            <a:endParaRPr lang="en-US" dirty="0"/>
          </a:p>
          <a:p>
            <a:r>
              <a:rPr lang="en-US" dirty="0" smtClean="0"/>
              <a:t>Loss of marine biodiversity, No fish by 2048</a:t>
            </a:r>
            <a:endParaRPr lang="en-US" dirty="0"/>
          </a:p>
          <a:p>
            <a:r>
              <a:rPr lang="en-US" dirty="0"/>
              <a:t>Over 70% of the world’s fish stocks are fully or over- utilized (FAO, Garcia et al., </a:t>
            </a:r>
            <a:r>
              <a:rPr lang="en-US" dirty="0" err="1" smtClean="0"/>
              <a:t>Pikitch</a:t>
            </a:r>
            <a:r>
              <a:rPr lang="en-US" dirty="0" smtClean="0"/>
              <a:t> </a:t>
            </a:r>
            <a:r>
              <a:rPr lang="en-US" dirty="0"/>
              <a:t>et al.)</a:t>
            </a:r>
          </a:p>
          <a:p>
            <a:r>
              <a:rPr lang="en-US" dirty="0"/>
              <a:t>Sequential </a:t>
            </a:r>
            <a:r>
              <a:rPr lang="en-US" dirty="0" smtClean="0"/>
              <a:t>depletion</a:t>
            </a:r>
            <a:endParaRPr lang="en-US" dirty="0"/>
          </a:p>
          <a:p>
            <a:endParaRPr lang="en-US" dirty="0"/>
          </a:p>
        </p:txBody>
      </p:sp>
    </p:spTree>
    <p:extLst>
      <p:ext uri="{BB962C8B-B14F-4D97-AF65-F5344CB8AC3E}">
        <p14:creationId xmlns:p14="http://schemas.microsoft.com/office/powerpoint/2010/main" val="421882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Litany of Issues </a:t>
            </a:r>
            <a:r>
              <a:rPr lang="en-US" dirty="0" smtClean="0"/>
              <a:t>continued….</a:t>
            </a:r>
            <a:endParaRPr lang="en-US" dirty="0"/>
          </a:p>
        </p:txBody>
      </p:sp>
      <p:sp>
        <p:nvSpPr>
          <p:cNvPr id="3" name="Content Placeholder 2"/>
          <p:cNvSpPr>
            <a:spLocks noGrp="1"/>
          </p:cNvSpPr>
          <p:nvPr>
            <p:ph idx="1"/>
          </p:nvPr>
        </p:nvSpPr>
        <p:spPr/>
        <p:txBody>
          <a:bodyPr>
            <a:normAutofit lnSpcReduction="10000"/>
          </a:bodyPr>
          <a:lstStyle/>
          <a:p>
            <a:r>
              <a:rPr lang="en-US" dirty="0" smtClean="0"/>
              <a:t>Climate </a:t>
            </a:r>
            <a:r>
              <a:rPr lang="en-US" dirty="0" smtClean="0"/>
              <a:t>effects on d</a:t>
            </a:r>
            <a:r>
              <a:rPr lang="en-US" dirty="0" smtClean="0"/>
              <a:t>istribution, productivity</a:t>
            </a:r>
          </a:p>
          <a:p>
            <a:r>
              <a:rPr lang="en-US" dirty="0" smtClean="0"/>
              <a:t>Increasing </a:t>
            </a:r>
            <a:r>
              <a:rPr lang="en-US" dirty="0"/>
              <a:t>focus </a:t>
            </a:r>
            <a:r>
              <a:rPr lang="en-US" dirty="0" smtClean="0"/>
              <a:t>on </a:t>
            </a:r>
            <a:r>
              <a:rPr lang="en-US" dirty="0"/>
              <a:t>invertebrates and forage </a:t>
            </a:r>
            <a:r>
              <a:rPr lang="en-US" dirty="0" smtClean="0"/>
              <a:t>fish fisheries</a:t>
            </a:r>
            <a:endParaRPr lang="en-US" dirty="0"/>
          </a:p>
          <a:p>
            <a:r>
              <a:rPr lang="en-US" dirty="0" smtClean="0"/>
              <a:t>Coastal </a:t>
            </a:r>
            <a:r>
              <a:rPr lang="en-US" dirty="0"/>
              <a:t>zone erosion- eutrophication, fishing, etc. </a:t>
            </a:r>
            <a:r>
              <a:rPr lang="en-US" dirty="0" smtClean="0"/>
              <a:t>led </a:t>
            </a:r>
            <a:r>
              <a:rPr lang="en-US" dirty="0"/>
              <a:t>to loss of large animals, living habitats</a:t>
            </a:r>
          </a:p>
          <a:p>
            <a:r>
              <a:rPr lang="en-US" dirty="0"/>
              <a:t>R</a:t>
            </a:r>
            <a:r>
              <a:rPr lang="en-US" dirty="0" smtClean="0"/>
              <a:t>ebuilding</a:t>
            </a:r>
            <a:r>
              <a:rPr lang="en-US" dirty="0"/>
              <a:t>/recruitment </a:t>
            </a:r>
            <a:r>
              <a:rPr lang="en-US" dirty="0" smtClean="0"/>
              <a:t>failures</a:t>
            </a:r>
            <a:endParaRPr lang="en-US" dirty="0"/>
          </a:p>
          <a:p>
            <a:r>
              <a:rPr lang="en-US" dirty="0" smtClean="0"/>
              <a:t>Stock </a:t>
            </a:r>
            <a:r>
              <a:rPr lang="en-US" dirty="0"/>
              <a:t>collapses, </a:t>
            </a:r>
            <a:r>
              <a:rPr lang="en-US" dirty="0" smtClean="0"/>
              <a:t>collapses </a:t>
            </a:r>
            <a:r>
              <a:rPr lang="en-US" dirty="0"/>
              <a:t>of associated </a:t>
            </a:r>
            <a:r>
              <a:rPr lang="en-US" dirty="0" smtClean="0"/>
              <a:t>fisheries</a:t>
            </a:r>
            <a:endParaRPr lang="en-US" dirty="0"/>
          </a:p>
          <a:p>
            <a:r>
              <a:rPr lang="en-US" dirty="0"/>
              <a:t>IUU (Illegal, Unreported, Unregulated) </a:t>
            </a:r>
            <a:r>
              <a:rPr lang="en-US" dirty="0" smtClean="0"/>
              <a:t>Fishing</a:t>
            </a:r>
            <a:endParaRPr lang="en-US" dirty="0"/>
          </a:p>
          <a:p>
            <a:r>
              <a:rPr lang="en-US" dirty="0" smtClean="0"/>
              <a:t>Effects </a:t>
            </a:r>
            <a:r>
              <a:rPr lang="en-US" dirty="0"/>
              <a:t>of mobile fishing gear on benthic </a:t>
            </a:r>
            <a:r>
              <a:rPr lang="en-US" dirty="0" smtClean="0"/>
              <a:t>habitats</a:t>
            </a:r>
            <a:endParaRPr lang="en-US" dirty="0"/>
          </a:p>
        </p:txBody>
      </p:sp>
    </p:spTree>
    <p:extLst>
      <p:ext uri="{BB962C8B-B14F-4D97-AF65-F5344CB8AC3E}">
        <p14:creationId xmlns:p14="http://schemas.microsoft.com/office/powerpoint/2010/main" val="2568146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6 at 8.20.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6472"/>
            <a:ext cx="9144000" cy="3963406"/>
          </a:xfrm>
          <a:prstGeom prst="rect">
            <a:avLst/>
          </a:prstGeom>
        </p:spPr>
      </p:pic>
      <p:pic>
        <p:nvPicPr>
          <p:cNvPr id="3" name="Picture 2" descr="Screen Shot 2015-02-06 at 8.19.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538" y="5109878"/>
            <a:ext cx="5581462" cy="1894037"/>
          </a:xfrm>
          <a:prstGeom prst="rect">
            <a:avLst/>
          </a:prstGeom>
        </p:spPr>
      </p:pic>
      <p:sp>
        <p:nvSpPr>
          <p:cNvPr id="4" name="Title 3"/>
          <p:cNvSpPr>
            <a:spLocks noGrp="1"/>
          </p:cNvSpPr>
          <p:nvPr>
            <p:ph type="title"/>
          </p:nvPr>
        </p:nvSpPr>
        <p:spPr/>
        <p:txBody>
          <a:bodyPr/>
          <a:lstStyle/>
          <a:p>
            <a:r>
              <a:rPr lang="en-US" dirty="0" smtClean="0"/>
              <a:t>Global fishery catch data</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005904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Stock status of world’s fisheries</a:t>
            </a:r>
            <a:endParaRPr lang="en-US" dirty="0"/>
          </a:p>
        </p:txBody>
      </p:sp>
      <p:sp>
        <p:nvSpPr>
          <p:cNvPr id="3" name="Content Placeholder 2"/>
          <p:cNvSpPr>
            <a:spLocks noGrp="1"/>
          </p:cNvSpPr>
          <p:nvPr>
            <p:ph idx="1"/>
          </p:nvPr>
        </p:nvSpPr>
        <p:spPr/>
        <p:txBody>
          <a:bodyPr/>
          <a:lstStyle/>
          <a:p>
            <a:r>
              <a:rPr lang="en-US" dirty="0" err="1" smtClean="0"/>
              <a:t>gere</a:t>
            </a:r>
            <a:endParaRPr lang="en-US" dirty="0"/>
          </a:p>
        </p:txBody>
      </p:sp>
      <p:pic>
        <p:nvPicPr>
          <p:cNvPr id="4" name="Picture 3" descr="Screen Shot 2015-02-06 at 8.20.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17" y="1051870"/>
            <a:ext cx="7902777" cy="5442972"/>
          </a:xfrm>
          <a:prstGeom prst="rect">
            <a:avLst/>
          </a:prstGeom>
        </p:spPr>
      </p:pic>
      <p:sp>
        <p:nvSpPr>
          <p:cNvPr id="5" name="TextBox 4"/>
          <p:cNvSpPr txBox="1"/>
          <p:nvPr/>
        </p:nvSpPr>
        <p:spPr>
          <a:xfrm>
            <a:off x="7171514" y="6488668"/>
            <a:ext cx="3332380" cy="369332"/>
          </a:xfrm>
          <a:prstGeom prst="rect">
            <a:avLst/>
          </a:prstGeom>
          <a:noFill/>
        </p:spPr>
        <p:txBody>
          <a:bodyPr wrap="square" rtlCol="0">
            <a:spAutoFit/>
          </a:bodyPr>
          <a:lstStyle/>
          <a:p>
            <a:r>
              <a:rPr lang="en-US" dirty="0" smtClean="0"/>
              <a:t>Worm et al. 2009</a:t>
            </a:r>
            <a:endParaRPr lang="en-US" dirty="0"/>
          </a:p>
        </p:txBody>
      </p:sp>
    </p:spTree>
    <p:extLst>
      <p:ext uri="{BB962C8B-B14F-4D97-AF65-F5344CB8AC3E}">
        <p14:creationId xmlns:p14="http://schemas.microsoft.com/office/powerpoint/2010/main" val="242672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Fisheries </a:t>
            </a:r>
            <a:r>
              <a:rPr lang="en-US" dirty="0"/>
              <a:t>Science </a:t>
            </a:r>
            <a:r>
              <a:rPr lang="en-US" dirty="0" smtClean="0"/>
              <a:t>review, history of EBFM</a:t>
            </a:r>
            <a:endParaRPr lang="en-US" dirty="0"/>
          </a:p>
          <a:p>
            <a:r>
              <a:rPr lang="en-US" dirty="0"/>
              <a:t>Challenges </a:t>
            </a:r>
            <a:r>
              <a:rPr lang="en-US" dirty="0" smtClean="0"/>
              <a:t>facing fisheries</a:t>
            </a:r>
            <a:endParaRPr lang="en-US" dirty="0"/>
          </a:p>
          <a:p>
            <a:r>
              <a:rPr lang="en-US" dirty="0"/>
              <a:t>What does EBFM have to offer?</a:t>
            </a:r>
          </a:p>
          <a:p>
            <a:r>
              <a:rPr lang="en-US" dirty="0" smtClean="0"/>
              <a:t>Discussion on:</a:t>
            </a:r>
          </a:p>
          <a:p>
            <a:pPr marL="457200" lvl="1" indent="0">
              <a:buNone/>
            </a:pPr>
            <a:r>
              <a:rPr lang="en-US" dirty="0" smtClean="0"/>
              <a:t>Caddy 1999</a:t>
            </a:r>
            <a:endParaRPr lang="en-US" dirty="0"/>
          </a:p>
          <a:p>
            <a:pPr marL="457200" lvl="1" indent="0">
              <a:buNone/>
            </a:pPr>
            <a:r>
              <a:rPr lang="en-US" dirty="0" err="1" smtClean="0"/>
              <a:t>Guerry</a:t>
            </a:r>
            <a:r>
              <a:rPr lang="en-US" dirty="0" smtClean="0"/>
              <a:t> 2005</a:t>
            </a:r>
            <a:endParaRPr lang="en-US" dirty="0"/>
          </a:p>
          <a:p>
            <a:pPr marL="457200" lvl="1" indent="0">
              <a:buNone/>
            </a:pPr>
            <a:r>
              <a:rPr lang="en-US" dirty="0" err="1" smtClean="0"/>
              <a:t>Browman</a:t>
            </a:r>
            <a:r>
              <a:rPr lang="en-US" dirty="0" smtClean="0"/>
              <a:t> </a:t>
            </a:r>
            <a:r>
              <a:rPr lang="en-US" dirty="0"/>
              <a:t>&amp; </a:t>
            </a:r>
            <a:r>
              <a:rPr lang="en-US" dirty="0" err="1"/>
              <a:t>Stergiou</a:t>
            </a:r>
            <a:r>
              <a:rPr lang="en-US" dirty="0"/>
              <a:t> 2004 </a:t>
            </a:r>
          </a:p>
          <a:p>
            <a:endParaRPr lang="en-US" dirty="0"/>
          </a:p>
        </p:txBody>
      </p:sp>
    </p:spTree>
    <p:extLst>
      <p:ext uri="{BB962C8B-B14F-4D97-AF65-F5344CB8AC3E}">
        <p14:creationId xmlns:p14="http://schemas.microsoft.com/office/powerpoint/2010/main" val="90229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Increase in type and intensity of human uses in the marine environment</a:t>
            </a:r>
            <a:endParaRPr lang="en-US" dirty="0"/>
          </a:p>
        </p:txBody>
      </p:sp>
      <p:pic>
        <p:nvPicPr>
          <p:cNvPr id="4" name="Picture 3" descr="Screen Shot 2015-02-06 at 8.27.15 AM.png"/>
          <p:cNvPicPr>
            <a:picLocks noChangeAspect="1"/>
          </p:cNvPicPr>
          <p:nvPr/>
        </p:nvPicPr>
        <p:blipFill rotWithShape="1">
          <a:blip r:embed="rId2">
            <a:extLst>
              <a:ext uri="{28A0092B-C50C-407E-A947-70E740481C1C}">
                <a14:useLocalDpi xmlns:a14="http://schemas.microsoft.com/office/drawing/2010/main" val="0"/>
              </a:ext>
            </a:extLst>
          </a:blip>
          <a:srcRect t="3317" b="-3315"/>
          <a:stretch/>
        </p:blipFill>
        <p:spPr>
          <a:xfrm>
            <a:off x="0" y="1216152"/>
            <a:ext cx="9144000" cy="5458968"/>
          </a:xfrm>
          <a:prstGeom prst="rect">
            <a:avLst/>
          </a:prstGeom>
        </p:spPr>
      </p:pic>
      <p:sp>
        <p:nvSpPr>
          <p:cNvPr id="5" name="TextBox 4"/>
          <p:cNvSpPr txBox="1"/>
          <p:nvPr/>
        </p:nvSpPr>
        <p:spPr>
          <a:xfrm>
            <a:off x="6820153" y="6455621"/>
            <a:ext cx="3733293" cy="369332"/>
          </a:xfrm>
          <a:prstGeom prst="rect">
            <a:avLst/>
          </a:prstGeom>
          <a:noFill/>
        </p:spPr>
        <p:txBody>
          <a:bodyPr wrap="square" rtlCol="0">
            <a:spAutoFit/>
          </a:bodyPr>
          <a:lstStyle/>
          <a:p>
            <a:r>
              <a:rPr lang="en-US" dirty="0" smtClean="0"/>
              <a:t>McCauley et al 2015</a:t>
            </a:r>
            <a:endParaRPr lang="en-US" dirty="0"/>
          </a:p>
        </p:txBody>
      </p:sp>
    </p:spTree>
    <p:extLst>
      <p:ext uri="{BB962C8B-B14F-4D97-AF65-F5344CB8AC3E}">
        <p14:creationId xmlns:p14="http://schemas.microsoft.com/office/powerpoint/2010/main" val="126366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normAutofit fontScale="90000"/>
          </a:bodyPr>
          <a:lstStyle/>
          <a:p>
            <a:r>
              <a:rPr lang="en-US" sz="4000">
                <a:solidFill>
                  <a:srgbClr val="000066"/>
                </a:solidFill>
                <a:latin typeface="Arial Unicode MS" charset="0"/>
              </a:rPr>
              <a:t>Overfishing and </a:t>
            </a:r>
            <a:r>
              <a:rPr lang="ja-JP" altLang="en-US" sz="4000">
                <a:solidFill>
                  <a:srgbClr val="000066"/>
                </a:solidFill>
                <a:latin typeface="Arial"/>
              </a:rPr>
              <a:t>“</a:t>
            </a:r>
            <a:r>
              <a:rPr lang="en-US" sz="4000">
                <a:solidFill>
                  <a:srgbClr val="000066"/>
                </a:solidFill>
                <a:latin typeface="Arial Unicode MS" charset="0"/>
              </a:rPr>
              <a:t>Collapse</a:t>
            </a:r>
            <a:r>
              <a:rPr lang="ja-JP" altLang="en-US" sz="4000">
                <a:solidFill>
                  <a:srgbClr val="000066"/>
                </a:solidFill>
                <a:latin typeface="Arial"/>
              </a:rPr>
              <a:t>”</a:t>
            </a:r>
            <a:r>
              <a:rPr lang="en-US" sz="4000">
                <a:solidFill>
                  <a:srgbClr val="000066"/>
                </a:solidFill>
                <a:latin typeface="Arial Unicode MS" charset="0"/>
              </a:rPr>
              <a:t> of Coastal Ecosystems</a:t>
            </a:r>
          </a:p>
        </p:txBody>
      </p:sp>
      <p:pic>
        <p:nvPicPr>
          <p:cNvPr id="569349" name="Picture 5" descr="se281960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043113"/>
            <a:ext cx="5999163" cy="3967162"/>
          </a:xfrm>
          <a:prstGeom prst="rect">
            <a:avLst/>
          </a:prstGeom>
          <a:noFill/>
          <a:extLst>
            <a:ext uri="{909E8E84-426E-40dd-AFC4-6F175D3DCCD1}">
              <a14:hiddenFill xmlns:a14="http://schemas.microsoft.com/office/drawing/2010/main">
                <a:solidFill>
                  <a:srgbClr val="FFFFFF"/>
                </a:solidFill>
              </a14:hiddenFill>
            </a:ext>
          </a:extLst>
        </p:spPr>
      </p:pic>
      <p:sp>
        <p:nvSpPr>
          <p:cNvPr id="569350" name="Text Box 6"/>
          <p:cNvSpPr txBox="1">
            <a:spLocks noChangeArrowheads="1"/>
          </p:cNvSpPr>
          <p:nvPr/>
        </p:nvSpPr>
        <p:spPr bwMode="auto">
          <a:xfrm>
            <a:off x="7015163" y="6302375"/>
            <a:ext cx="1936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b="1">
                <a:solidFill>
                  <a:srgbClr val="000066"/>
                </a:solidFill>
                <a:latin typeface="Arial Unicode MS" charset="0"/>
              </a:rPr>
              <a:t>Jackson et al. 2001</a:t>
            </a:r>
          </a:p>
        </p:txBody>
      </p:sp>
    </p:spTree>
    <p:extLst>
      <p:ext uri="{BB962C8B-B14F-4D97-AF65-F5344CB8AC3E}">
        <p14:creationId xmlns:p14="http://schemas.microsoft.com/office/powerpoint/2010/main" val="3937744322"/>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Large-scale changes in ecosystem productivity</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http://www.drroyspencer.com/library/pics/PDO-index-since-1900.jpg"/>
          <p:cNvPicPr>
            <a:picLocks noChangeAspect="1" noChangeArrowheads="1"/>
          </p:cNvPicPr>
          <p:nvPr/>
        </p:nvPicPr>
        <p:blipFill>
          <a:blip r:embed="rId2"/>
          <a:srcRect/>
          <a:stretch>
            <a:fillRect/>
          </a:stretch>
        </p:blipFill>
        <p:spPr bwMode="auto">
          <a:xfrm>
            <a:off x="281401" y="1822340"/>
            <a:ext cx="4503885" cy="2761310"/>
          </a:xfrm>
          <a:prstGeom prst="rect">
            <a:avLst/>
          </a:prstGeom>
          <a:noFill/>
        </p:spPr>
      </p:pic>
      <p:pic>
        <p:nvPicPr>
          <p:cNvPr id="5" name="Picture 4" descr="Screen Shot 2014-10-15 at 1.5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01" y="4583650"/>
            <a:ext cx="3652357" cy="2045748"/>
          </a:xfrm>
          <a:prstGeom prst="rect">
            <a:avLst/>
          </a:prstGeom>
        </p:spPr>
      </p:pic>
      <p:pic>
        <p:nvPicPr>
          <p:cNvPr id="8" name="Picture 7"/>
          <p:cNvPicPr>
            <a:picLocks noChangeAspect="1"/>
          </p:cNvPicPr>
          <p:nvPr/>
        </p:nvPicPr>
        <p:blipFill>
          <a:blip r:embed="rId4"/>
          <a:stretch>
            <a:fillRect/>
          </a:stretch>
        </p:blipFill>
        <p:spPr>
          <a:xfrm>
            <a:off x="4905867" y="2446161"/>
            <a:ext cx="4023244" cy="3052461"/>
          </a:xfrm>
          <a:prstGeom prst="rect">
            <a:avLst/>
          </a:prstGeom>
        </p:spPr>
      </p:pic>
    </p:spTree>
    <p:extLst>
      <p:ext uri="{BB962C8B-B14F-4D97-AF65-F5344CB8AC3E}">
        <p14:creationId xmlns:p14="http://schemas.microsoft.com/office/powerpoint/2010/main" val="2561193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Climate change: concerns about the effects of warming, ocean acidification, etc.</a:t>
            </a:r>
            <a:endParaRPr lang="en-US" dirty="0"/>
          </a:p>
        </p:txBody>
      </p:sp>
      <p:pic>
        <p:nvPicPr>
          <p:cNvPr id="6" name="Picture 5" descr="Screen Shot 2015-02-06 at 9.18.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42" y="1064698"/>
            <a:ext cx="6972186" cy="5602799"/>
          </a:xfrm>
          <a:prstGeom prst="rect">
            <a:avLst/>
          </a:prstGeom>
        </p:spPr>
      </p:pic>
      <p:pic>
        <p:nvPicPr>
          <p:cNvPr id="7" name="Picture 6" descr="Screen Shot 2015-02-06 at 9.18.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746" y="3759021"/>
            <a:ext cx="4835609" cy="1686321"/>
          </a:xfrm>
          <a:prstGeom prst="rect">
            <a:avLst/>
          </a:prstGeom>
        </p:spPr>
      </p:pic>
    </p:spTree>
    <p:extLst>
      <p:ext uri="{BB962C8B-B14F-4D97-AF65-F5344CB8AC3E}">
        <p14:creationId xmlns:p14="http://schemas.microsoft.com/office/powerpoint/2010/main" val="4107219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Shifts in distribution of marine species</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5-02-06 at 8.28.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48464"/>
            <a:ext cx="8015618" cy="5791823"/>
          </a:xfrm>
          <a:prstGeom prst="rect">
            <a:avLst/>
          </a:prstGeom>
        </p:spPr>
      </p:pic>
      <p:sp>
        <p:nvSpPr>
          <p:cNvPr id="6" name="TextBox 5"/>
          <p:cNvSpPr txBox="1"/>
          <p:nvPr/>
        </p:nvSpPr>
        <p:spPr>
          <a:xfrm>
            <a:off x="6311958" y="6460720"/>
            <a:ext cx="2580109" cy="369332"/>
          </a:xfrm>
          <a:prstGeom prst="rect">
            <a:avLst/>
          </a:prstGeom>
          <a:noFill/>
        </p:spPr>
        <p:txBody>
          <a:bodyPr wrap="square" rtlCol="0">
            <a:spAutoFit/>
          </a:bodyPr>
          <a:lstStyle/>
          <a:p>
            <a:r>
              <a:rPr lang="en-US" dirty="0" err="1" smtClean="0"/>
              <a:t>Pinsky</a:t>
            </a:r>
            <a:r>
              <a:rPr lang="en-US" dirty="0" smtClean="0"/>
              <a:t> et al. 2013</a:t>
            </a:r>
            <a:endParaRPr lang="en-US" dirty="0"/>
          </a:p>
        </p:txBody>
      </p:sp>
    </p:spTree>
    <p:extLst>
      <p:ext uri="{BB962C8B-B14F-4D97-AF65-F5344CB8AC3E}">
        <p14:creationId xmlns:p14="http://schemas.microsoft.com/office/powerpoint/2010/main" val="213681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59" name="Picture 3" descr="foodweb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52400"/>
            <a:ext cx="8610600" cy="6650038"/>
          </a:xfrm>
          <a:prstGeom prst="rect">
            <a:avLst/>
          </a:prstGeom>
          <a:noFill/>
          <a:extLst>
            <a:ext uri="{909E8E84-426E-40dd-AFC4-6F175D3DCCD1}">
              <a14:hiddenFill xmlns:a14="http://schemas.microsoft.com/office/drawing/2010/main">
                <a:solidFill>
                  <a:srgbClr val="FFFFFF"/>
                </a:solidFill>
              </a14:hiddenFill>
            </a:ext>
          </a:extLst>
        </p:spPr>
      </p:pic>
      <p:sp>
        <p:nvSpPr>
          <p:cNvPr id="531460" name="Text Box 4"/>
          <p:cNvSpPr txBox="1">
            <a:spLocks noChangeArrowheads="1"/>
          </p:cNvSpPr>
          <p:nvPr/>
        </p:nvSpPr>
        <p:spPr bwMode="auto">
          <a:xfrm>
            <a:off x="7210425" y="6302375"/>
            <a:ext cx="1327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b="1">
                <a:solidFill>
                  <a:srgbClr val="FFFF00"/>
                </a:solidFill>
                <a:latin typeface="Arial Unicode MS" charset="0"/>
              </a:rPr>
              <a:t>Daniel Pauly</a:t>
            </a:r>
          </a:p>
        </p:txBody>
      </p:sp>
    </p:spTree>
    <p:extLst>
      <p:ext uri="{BB962C8B-B14F-4D97-AF65-F5344CB8AC3E}">
        <p14:creationId xmlns:p14="http://schemas.microsoft.com/office/powerpoint/2010/main" val="227747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5 at 11.37.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93" y="0"/>
            <a:ext cx="6785306" cy="6774769"/>
          </a:xfrm>
          <a:prstGeom prst="rect">
            <a:avLst/>
          </a:prstGeom>
        </p:spPr>
      </p:pic>
      <p:pic>
        <p:nvPicPr>
          <p:cNvPr id="3" name="Picture 2" descr="Screen Shot 2015-02-06 at 8.22.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793" y="5693284"/>
            <a:ext cx="7145855" cy="1395297"/>
          </a:xfrm>
          <a:prstGeom prst="rect">
            <a:avLst/>
          </a:prstGeom>
        </p:spPr>
      </p:pic>
    </p:spTree>
    <p:extLst>
      <p:ext uri="{BB962C8B-B14F-4D97-AF65-F5344CB8AC3E}">
        <p14:creationId xmlns:p14="http://schemas.microsoft.com/office/powerpoint/2010/main" val="842753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506" name="Group 2"/>
          <p:cNvGrpSpPr>
            <a:grpSpLocks/>
          </p:cNvGrpSpPr>
          <p:nvPr/>
        </p:nvGrpSpPr>
        <p:grpSpPr bwMode="auto">
          <a:xfrm>
            <a:off x="152400" y="227013"/>
            <a:ext cx="8697913" cy="5884862"/>
            <a:chOff x="96" y="143"/>
            <a:chExt cx="5479" cy="3707"/>
          </a:xfrm>
        </p:grpSpPr>
        <p:pic>
          <p:nvPicPr>
            <p:cNvPr id="533507" name="Picture 3" descr="SEAWI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 y="1104"/>
              <a:ext cx="2928" cy="2746"/>
            </a:xfrm>
            <a:prstGeom prst="rect">
              <a:avLst/>
            </a:prstGeom>
            <a:noFill/>
            <a:extLst>
              <a:ext uri="{909E8E84-426E-40dd-AFC4-6F175D3DCCD1}">
                <a14:hiddenFill xmlns:a14="http://schemas.microsoft.com/office/drawing/2010/main">
                  <a:solidFill>
                    <a:srgbClr val="FFFFFF"/>
                  </a:solidFill>
                </a14:hiddenFill>
              </a:ext>
            </a:extLst>
          </p:spPr>
        </p:pic>
        <p:sp>
          <p:nvSpPr>
            <p:cNvPr id="533508" name="Text Box 4"/>
            <p:cNvSpPr txBox="1">
              <a:spLocks noChangeArrowheads="1"/>
            </p:cNvSpPr>
            <p:nvPr/>
          </p:nvSpPr>
          <p:spPr bwMode="auto">
            <a:xfrm>
              <a:off x="1200" y="143"/>
              <a:ext cx="320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b="1" dirty="0">
                  <a:solidFill>
                    <a:srgbClr val="000000"/>
                  </a:solidFill>
                </a:rPr>
                <a:t>Primary Production  Required  to</a:t>
              </a:r>
            </a:p>
            <a:p>
              <a:pPr eaLnBrk="0" hangingPunct="0"/>
              <a:r>
                <a:rPr lang="en-US" sz="2800" b="1" dirty="0">
                  <a:solidFill>
                    <a:srgbClr val="000000"/>
                  </a:solidFill>
                </a:rPr>
                <a:t>         Sustain Global Fisheries</a:t>
              </a:r>
            </a:p>
          </p:txBody>
        </p:sp>
        <p:sp>
          <p:nvSpPr>
            <p:cNvPr id="533509" name="Text Box 5"/>
            <p:cNvSpPr txBox="1">
              <a:spLocks noChangeArrowheads="1"/>
            </p:cNvSpPr>
            <p:nvPr/>
          </p:nvSpPr>
          <p:spPr bwMode="auto">
            <a:xfrm>
              <a:off x="96" y="989"/>
              <a:ext cx="115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solidFill>
                    <a:srgbClr val="000000"/>
                  </a:solidFill>
                </a:rPr>
                <a:t>Non-tropical </a:t>
              </a:r>
            </a:p>
            <a:p>
              <a:pPr eaLnBrk="0" hangingPunct="0"/>
              <a:r>
                <a:rPr lang="en-US" sz="2400" b="1" dirty="0">
                  <a:solidFill>
                    <a:srgbClr val="000000"/>
                  </a:solidFill>
                </a:rPr>
                <a:t>Shelves: 35%</a:t>
              </a:r>
            </a:p>
          </p:txBody>
        </p:sp>
        <p:sp>
          <p:nvSpPr>
            <p:cNvPr id="533510" name="Rectangle 6"/>
            <p:cNvSpPr>
              <a:spLocks noChangeArrowheads="1"/>
            </p:cNvSpPr>
            <p:nvPr/>
          </p:nvSpPr>
          <p:spPr bwMode="auto">
            <a:xfrm>
              <a:off x="4416" y="2111"/>
              <a:ext cx="115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solidFill>
                    <a:srgbClr val="000000"/>
                  </a:solidFill>
                </a:rPr>
                <a:t>   Tropical </a:t>
              </a:r>
            </a:p>
            <a:p>
              <a:pPr eaLnBrk="0" hangingPunct="0"/>
              <a:r>
                <a:rPr lang="en-US" sz="2400" b="1" dirty="0">
                  <a:solidFill>
                    <a:srgbClr val="000000"/>
                  </a:solidFill>
                </a:rPr>
                <a:t>Shelves: 35%</a:t>
              </a:r>
            </a:p>
          </p:txBody>
        </p:sp>
        <p:sp>
          <p:nvSpPr>
            <p:cNvPr id="533511" name="Rectangle 7"/>
            <p:cNvSpPr>
              <a:spLocks noChangeArrowheads="1"/>
            </p:cNvSpPr>
            <p:nvPr/>
          </p:nvSpPr>
          <p:spPr bwMode="auto">
            <a:xfrm>
              <a:off x="4547" y="3023"/>
              <a:ext cx="9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solidFill>
                    <a:srgbClr val="000000"/>
                  </a:solidFill>
                </a:rPr>
                <a:t>Upwelling: </a:t>
              </a:r>
            </a:p>
            <a:p>
              <a:pPr eaLnBrk="0" hangingPunct="0"/>
              <a:r>
                <a:rPr lang="en-US" sz="2400" b="1" dirty="0">
                  <a:solidFill>
                    <a:srgbClr val="000000"/>
                  </a:solidFill>
                </a:rPr>
                <a:t>      25%</a:t>
              </a:r>
            </a:p>
          </p:txBody>
        </p:sp>
        <p:sp>
          <p:nvSpPr>
            <p:cNvPr id="533512" name="Rectangle 8"/>
            <p:cNvSpPr>
              <a:spLocks noChangeArrowheads="1"/>
            </p:cNvSpPr>
            <p:nvPr/>
          </p:nvSpPr>
          <p:spPr bwMode="auto">
            <a:xfrm>
              <a:off x="4368" y="842"/>
              <a:ext cx="116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solidFill>
                    <a:srgbClr val="000000"/>
                  </a:solidFill>
                </a:rPr>
                <a:t>Open Ocean:  </a:t>
              </a:r>
            </a:p>
            <a:p>
              <a:pPr eaLnBrk="0" hangingPunct="0"/>
              <a:r>
                <a:rPr lang="en-US" sz="2400" b="1" dirty="0">
                  <a:solidFill>
                    <a:srgbClr val="000000"/>
                  </a:solidFill>
                </a:rPr>
                <a:t>          2%</a:t>
              </a:r>
            </a:p>
          </p:txBody>
        </p:sp>
        <p:sp>
          <p:nvSpPr>
            <p:cNvPr id="533513" name="Rectangle 9"/>
            <p:cNvSpPr>
              <a:spLocks noChangeArrowheads="1"/>
            </p:cNvSpPr>
            <p:nvPr/>
          </p:nvSpPr>
          <p:spPr bwMode="auto">
            <a:xfrm>
              <a:off x="96" y="2207"/>
              <a:ext cx="12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solidFill>
                    <a:srgbClr val="000000"/>
                  </a:solidFill>
                </a:rPr>
                <a:t>Coastal/Reefs:</a:t>
              </a:r>
            </a:p>
            <a:p>
              <a:pPr eaLnBrk="0" hangingPunct="0"/>
              <a:r>
                <a:rPr lang="en-US" sz="2400" b="1" dirty="0">
                  <a:solidFill>
                    <a:srgbClr val="000000"/>
                  </a:solidFill>
                </a:rPr>
                <a:t>          8%</a:t>
              </a:r>
            </a:p>
          </p:txBody>
        </p:sp>
      </p:grpSp>
      <p:sp>
        <p:nvSpPr>
          <p:cNvPr id="533514" name="Text Box 10"/>
          <p:cNvSpPr txBox="1">
            <a:spLocks noChangeArrowheads="1"/>
          </p:cNvSpPr>
          <p:nvPr/>
        </p:nvSpPr>
        <p:spPr bwMode="auto">
          <a:xfrm>
            <a:off x="0" y="6400800"/>
            <a:ext cx="5621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err="1">
                <a:solidFill>
                  <a:srgbClr val="000000"/>
                </a:solidFill>
                <a:latin typeface="Times New Roman" charset="0"/>
              </a:rPr>
              <a:t>Pauly</a:t>
            </a:r>
            <a:r>
              <a:rPr lang="en-US" sz="2400" b="1" dirty="0">
                <a:solidFill>
                  <a:srgbClr val="000000"/>
                </a:solidFill>
                <a:latin typeface="Times New Roman" charset="0"/>
              </a:rPr>
              <a:t> and Christensen  (1995) Nature 374</a:t>
            </a:r>
            <a:endParaRPr lang="en-US" sz="2400" dirty="0">
              <a:solidFill>
                <a:srgbClr val="000000"/>
              </a:solidFill>
              <a:latin typeface="Times New Roman" charset="0"/>
            </a:endParaRPr>
          </a:p>
        </p:txBody>
      </p:sp>
    </p:spTree>
    <p:extLst>
      <p:ext uri="{BB962C8B-B14F-4D97-AF65-F5344CB8AC3E}">
        <p14:creationId xmlns:p14="http://schemas.microsoft.com/office/powerpoint/2010/main" val="718236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3" y="1141413"/>
            <a:ext cx="4543425"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73448" name="Text Box 8"/>
          <p:cNvSpPr txBox="1">
            <a:spLocks noChangeArrowheads="1"/>
          </p:cNvSpPr>
          <p:nvPr/>
        </p:nvSpPr>
        <p:spPr bwMode="auto">
          <a:xfrm>
            <a:off x="7015163" y="6302375"/>
            <a:ext cx="1597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b="1">
                <a:solidFill>
                  <a:srgbClr val="000066"/>
                </a:solidFill>
                <a:latin typeface="Arial Unicode MS" charset="0"/>
              </a:rPr>
              <a:t>Hutchings 2000</a:t>
            </a:r>
          </a:p>
        </p:txBody>
      </p:sp>
      <p:sp>
        <p:nvSpPr>
          <p:cNvPr id="573449" name="Rectangle 9"/>
          <p:cNvSpPr>
            <a:spLocks noGrp="1" noChangeArrowheads="1"/>
          </p:cNvSpPr>
          <p:nvPr>
            <p:ph type="title"/>
          </p:nvPr>
        </p:nvSpPr>
        <p:spPr>
          <a:xfrm>
            <a:off x="696913" y="0"/>
            <a:ext cx="7772400" cy="1143000"/>
          </a:xfrm>
        </p:spPr>
        <p:txBody>
          <a:bodyPr/>
          <a:lstStyle/>
          <a:p>
            <a:r>
              <a:rPr lang="en-US">
                <a:solidFill>
                  <a:srgbClr val="000066"/>
                </a:solidFill>
                <a:latin typeface="Arial" charset="0"/>
              </a:rPr>
              <a:t>Lack of Recovery/Recruitment</a:t>
            </a:r>
          </a:p>
        </p:txBody>
      </p:sp>
    </p:spTree>
    <p:extLst>
      <p:ext uri="{BB962C8B-B14F-4D97-AF65-F5344CB8AC3E}">
        <p14:creationId xmlns:p14="http://schemas.microsoft.com/office/powerpoint/2010/main" val="3817870630"/>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6" name="Rectangle 4"/>
          <p:cNvSpPr>
            <a:spLocks noGrp="1" noChangeArrowheads="1"/>
          </p:cNvSpPr>
          <p:nvPr>
            <p:ph type="title"/>
          </p:nvPr>
        </p:nvSpPr>
        <p:spPr/>
        <p:txBody>
          <a:bodyPr/>
          <a:lstStyle/>
          <a:p>
            <a:r>
              <a:rPr lang="en-US">
                <a:solidFill>
                  <a:srgbClr val="000066"/>
                </a:solidFill>
                <a:latin typeface="Arial" charset="0"/>
              </a:rPr>
              <a:t>Benthic Habitat Effects</a:t>
            </a:r>
          </a:p>
        </p:txBody>
      </p:sp>
      <p:sp>
        <p:nvSpPr>
          <p:cNvPr id="571397" name="Text Box 5"/>
          <p:cNvSpPr txBox="1">
            <a:spLocks noChangeArrowheads="1"/>
          </p:cNvSpPr>
          <p:nvPr/>
        </p:nvSpPr>
        <p:spPr bwMode="auto">
          <a:xfrm>
            <a:off x="7015163" y="6302375"/>
            <a:ext cx="1703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b="1">
                <a:solidFill>
                  <a:srgbClr val="000066"/>
                </a:solidFill>
                <a:latin typeface="Arial Unicode MS" charset="0"/>
              </a:rPr>
              <a:t>Collie et al. 2000</a:t>
            </a:r>
          </a:p>
        </p:txBody>
      </p:sp>
      <p:pic>
        <p:nvPicPr>
          <p:cNvPr id="5713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1795463"/>
            <a:ext cx="4268787"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14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663" y="1800225"/>
            <a:ext cx="4279900" cy="297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568836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52400" y="274638"/>
            <a:ext cx="8763000" cy="1143000"/>
          </a:xfrm>
        </p:spPr>
        <p:txBody>
          <a:bodyPr/>
          <a:lstStyle/>
          <a:p>
            <a:r>
              <a:rPr lang="en-US" sz="4000">
                <a:solidFill>
                  <a:srgbClr val="000066"/>
                </a:solidFill>
                <a:latin typeface="Arial" charset="0"/>
              </a:rPr>
              <a:t>One Main Theme Throughout Course</a:t>
            </a:r>
          </a:p>
        </p:txBody>
      </p:sp>
      <p:sp>
        <p:nvSpPr>
          <p:cNvPr id="543747" name="Rectangle 3"/>
          <p:cNvSpPr>
            <a:spLocks noGrp="1" noChangeArrowheads="1"/>
          </p:cNvSpPr>
          <p:nvPr>
            <p:ph type="body" idx="1"/>
          </p:nvPr>
        </p:nvSpPr>
        <p:spPr>
          <a:xfrm>
            <a:off x="152400" y="1600200"/>
            <a:ext cx="8839200" cy="4525963"/>
          </a:xfrm>
        </p:spPr>
        <p:txBody>
          <a:bodyPr/>
          <a:lstStyle/>
          <a:p>
            <a:pPr>
              <a:buFontTx/>
              <a:buNone/>
            </a:pPr>
            <a:endParaRPr lang="en-US" sz="4800" b="1" u="sng">
              <a:solidFill>
                <a:srgbClr val="660066"/>
              </a:solidFill>
            </a:endParaRPr>
          </a:p>
          <a:p>
            <a:pPr algn="ctr">
              <a:buFontTx/>
              <a:buNone/>
            </a:pPr>
            <a:r>
              <a:rPr lang="en-US" sz="4800" b="1" u="sng">
                <a:solidFill>
                  <a:srgbClr val="660066"/>
                </a:solidFill>
              </a:rPr>
              <a:t>CONFRONTING TRADEOFFS</a:t>
            </a:r>
          </a:p>
        </p:txBody>
      </p:sp>
    </p:spTree>
    <p:extLst>
      <p:ext uri="{BB962C8B-B14F-4D97-AF65-F5344CB8AC3E}">
        <p14:creationId xmlns:p14="http://schemas.microsoft.com/office/powerpoint/2010/main" val="2933418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d</a:t>
            </a:r>
            <a:r>
              <a:rPr lang="en-US" dirty="0" smtClean="0"/>
              <a:t>oes </a:t>
            </a:r>
            <a:r>
              <a:rPr lang="en-US" dirty="0"/>
              <a:t>EBFM </a:t>
            </a:r>
            <a:r>
              <a:rPr lang="en-US" dirty="0" smtClean="0"/>
              <a:t>have </a:t>
            </a:r>
            <a:r>
              <a:rPr lang="en-US" dirty="0"/>
              <a:t>to </a:t>
            </a:r>
            <a:r>
              <a:rPr lang="en-US" dirty="0" smtClean="0"/>
              <a:t>offer</a:t>
            </a:r>
            <a:r>
              <a:rPr lang="en-US" dirty="0"/>
              <a:t>?</a:t>
            </a:r>
          </a:p>
        </p:txBody>
      </p:sp>
      <p:sp>
        <p:nvSpPr>
          <p:cNvPr id="3" name="Content Placeholder 2"/>
          <p:cNvSpPr>
            <a:spLocks noGrp="1"/>
          </p:cNvSpPr>
          <p:nvPr>
            <p:ph idx="1"/>
          </p:nvPr>
        </p:nvSpPr>
        <p:spPr/>
        <p:txBody>
          <a:bodyPr/>
          <a:lstStyle/>
          <a:p>
            <a:pPr marL="0" indent="0">
              <a:buNone/>
            </a:pPr>
            <a:r>
              <a:rPr lang="en-US" dirty="0" smtClean="0"/>
              <a:t>Why </a:t>
            </a:r>
            <a:r>
              <a:rPr lang="en-US" dirty="0"/>
              <a:t>commit to something that is not “typical” or normative in this profession, costs more money/data, and adds uncertainty</a:t>
            </a:r>
            <a:r>
              <a:rPr lang="en-US" dirty="0" smtClean="0"/>
              <a:t>?</a:t>
            </a:r>
            <a:endParaRPr lang="en-US" dirty="0"/>
          </a:p>
        </p:txBody>
      </p:sp>
    </p:spTree>
    <p:extLst>
      <p:ext uri="{BB962C8B-B14F-4D97-AF65-F5344CB8AC3E}">
        <p14:creationId xmlns:p14="http://schemas.microsoft.com/office/powerpoint/2010/main" val="3783318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a:t>
            </a:r>
            <a:r>
              <a:rPr lang="en-US" dirty="0" smtClean="0"/>
              <a:t>reasons </a:t>
            </a:r>
            <a:r>
              <a:rPr lang="en-US" dirty="0"/>
              <a:t>“Ecosystem Management” </a:t>
            </a:r>
            <a:r>
              <a:rPr lang="en-US" dirty="0" smtClean="0"/>
              <a:t>is currently </a:t>
            </a:r>
            <a:r>
              <a:rPr lang="en-US" dirty="0"/>
              <a:t>an </a:t>
            </a:r>
            <a:r>
              <a:rPr lang="en-US" dirty="0" smtClean="0"/>
              <a:t>issue</a:t>
            </a:r>
            <a:endParaRPr lang="en-US" dirty="0"/>
          </a:p>
        </p:txBody>
      </p:sp>
      <p:sp>
        <p:nvSpPr>
          <p:cNvPr id="3" name="Content Placeholder 2"/>
          <p:cNvSpPr>
            <a:spLocks noGrp="1"/>
          </p:cNvSpPr>
          <p:nvPr>
            <p:ph idx="1"/>
          </p:nvPr>
        </p:nvSpPr>
        <p:spPr>
          <a:xfrm>
            <a:off x="457200" y="1154494"/>
            <a:ext cx="8229600" cy="5588417"/>
          </a:xfrm>
        </p:spPr>
        <p:txBody>
          <a:bodyPr>
            <a:normAutofit fontScale="92500"/>
          </a:bodyPr>
          <a:lstStyle/>
          <a:p>
            <a:r>
              <a:rPr lang="en-US" dirty="0"/>
              <a:t>Competing stake-holders and legislation</a:t>
            </a:r>
          </a:p>
          <a:p>
            <a:r>
              <a:rPr lang="en-US" dirty="0"/>
              <a:t>Debate over the importance of different processes (fishing, environment, predation, etc.)</a:t>
            </a:r>
          </a:p>
          <a:p>
            <a:r>
              <a:rPr lang="en-US" dirty="0"/>
              <a:t>Limitations of single species management</a:t>
            </a:r>
          </a:p>
          <a:p>
            <a:r>
              <a:rPr lang="en-US" dirty="0"/>
              <a:t>Used as a scapegoat for lack of action</a:t>
            </a:r>
          </a:p>
          <a:p>
            <a:r>
              <a:rPr lang="en-US" dirty="0"/>
              <a:t>Adversarial science- scientists as advocates</a:t>
            </a:r>
          </a:p>
          <a:p>
            <a:endParaRPr lang="en-US" dirty="0"/>
          </a:p>
          <a:p>
            <a:pPr marL="0" indent="0">
              <a:buNone/>
            </a:pPr>
            <a:r>
              <a:rPr lang="en-US" dirty="0"/>
              <a:t>Do you think </a:t>
            </a:r>
            <a:r>
              <a:rPr lang="en-US" dirty="0" smtClean="0"/>
              <a:t>EM/EBFM </a:t>
            </a:r>
            <a:r>
              <a:rPr lang="en-US" dirty="0"/>
              <a:t>will help address some of the issues just noted</a:t>
            </a:r>
            <a:r>
              <a:rPr lang="en-US" dirty="0" smtClean="0"/>
              <a:t>?</a:t>
            </a:r>
          </a:p>
          <a:p>
            <a:pPr marL="0" indent="0">
              <a:buNone/>
            </a:pPr>
            <a:r>
              <a:rPr lang="en-US" dirty="0"/>
              <a:t>Or help us to think about them in different </a:t>
            </a:r>
            <a:r>
              <a:rPr lang="en-US" dirty="0" smtClean="0"/>
              <a:t>ways</a:t>
            </a:r>
            <a:r>
              <a:rPr lang="en-US" dirty="0"/>
              <a:t>?</a:t>
            </a:r>
          </a:p>
          <a:p>
            <a:endParaRPr lang="en-US" dirty="0"/>
          </a:p>
        </p:txBody>
      </p:sp>
    </p:spTree>
    <p:extLst>
      <p:ext uri="{BB962C8B-B14F-4D97-AF65-F5344CB8AC3E}">
        <p14:creationId xmlns:p14="http://schemas.microsoft.com/office/powerpoint/2010/main" val="385522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 e</a:t>
            </a:r>
            <a:r>
              <a:rPr lang="en-US" dirty="0" smtClean="0"/>
              <a:t>cosystem </a:t>
            </a:r>
            <a:r>
              <a:rPr lang="en-US" dirty="0"/>
              <a:t>d</a:t>
            </a:r>
            <a:r>
              <a:rPr lang="en-US" dirty="0" smtClean="0"/>
              <a:t>efined</a:t>
            </a:r>
            <a:endParaRPr lang="en-US" dirty="0"/>
          </a:p>
        </p:txBody>
      </p:sp>
      <p:sp>
        <p:nvSpPr>
          <p:cNvPr id="4" name="Content Placeholder 3"/>
          <p:cNvSpPr>
            <a:spLocks noGrp="1"/>
          </p:cNvSpPr>
          <p:nvPr>
            <p:ph idx="1"/>
          </p:nvPr>
        </p:nvSpPr>
        <p:spPr/>
        <p:txBody>
          <a:bodyPr/>
          <a:lstStyle/>
          <a:p>
            <a:r>
              <a:rPr lang="en-US" dirty="0"/>
              <a:t>An ecosystem is a geographically specified system of organisms (including humans), the environment and the processes that control its dynamics  (NOAA 2004).</a:t>
            </a:r>
          </a:p>
          <a:p>
            <a:endParaRPr lang="en-US" dirty="0"/>
          </a:p>
        </p:txBody>
      </p:sp>
      <p:pic>
        <p:nvPicPr>
          <p:cNvPr id="5" name="Picture 5" descr="Fisheries_Eco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840" y="3400425"/>
            <a:ext cx="4459288"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50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Ecosystem-Based </a:t>
            </a:r>
            <a:r>
              <a:rPr lang="en-US" dirty="0" smtClean="0"/>
              <a:t>Management</a:t>
            </a:r>
            <a:endParaRPr lang="en-US" dirty="0"/>
          </a:p>
        </p:txBody>
      </p:sp>
      <p:sp>
        <p:nvSpPr>
          <p:cNvPr id="4" name="Content Placeholder 3"/>
          <p:cNvSpPr>
            <a:spLocks noGrp="1"/>
          </p:cNvSpPr>
          <p:nvPr>
            <p:ph idx="1"/>
          </p:nvPr>
        </p:nvSpPr>
        <p:spPr/>
        <p:txBody>
          <a:bodyPr/>
          <a:lstStyle/>
          <a:p>
            <a:pPr marL="0" indent="0">
              <a:buNone/>
            </a:pPr>
            <a:r>
              <a:rPr lang="en-US" dirty="0"/>
              <a:t>“U.S. ocean and coastal resources should be managed to reflect the relationships among all ecosystem components, including human and nonhuman species and the environments in which they live.  Applying this principle will require defining relevant geographic management areas based on ecosystem, rather than political, boundaries.” </a:t>
            </a:r>
          </a:p>
          <a:p>
            <a:endParaRPr lang="en-US" dirty="0"/>
          </a:p>
          <a:p>
            <a:pPr marL="0" indent="0">
              <a:buNone/>
            </a:pPr>
            <a:r>
              <a:rPr lang="en-US" dirty="0" smtClean="0"/>
              <a:t>U.S</a:t>
            </a:r>
            <a:r>
              <a:rPr lang="en-US" dirty="0"/>
              <a:t>. Commission on Ocean Policy </a:t>
            </a:r>
          </a:p>
          <a:p>
            <a:endParaRPr lang="en-US" dirty="0"/>
          </a:p>
        </p:txBody>
      </p:sp>
    </p:spTree>
    <p:extLst>
      <p:ext uri="{BB962C8B-B14F-4D97-AF65-F5344CB8AC3E}">
        <p14:creationId xmlns:p14="http://schemas.microsoft.com/office/powerpoint/2010/main" val="2474109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issue?</a:t>
            </a:r>
          </a:p>
        </p:txBody>
      </p:sp>
      <p:sp>
        <p:nvSpPr>
          <p:cNvPr id="3" name="Content Placeholder 2"/>
          <p:cNvSpPr>
            <a:spLocks noGrp="1"/>
          </p:cNvSpPr>
          <p:nvPr>
            <p:ph idx="1"/>
          </p:nvPr>
        </p:nvSpPr>
        <p:spPr/>
        <p:txBody>
          <a:bodyPr/>
          <a:lstStyle/>
          <a:p>
            <a:r>
              <a:rPr lang="en-US" dirty="0"/>
              <a:t>Is </a:t>
            </a:r>
            <a:r>
              <a:rPr lang="en-US" dirty="0" smtClean="0"/>
              <a:t>fishing </a:t>
            </a:r>
            <a:r>
              <a:rPr lang="en-US" dirty="0"/>
              <a:t>impacting other </a:t>
            </a:r>
            <a:r>
              <a:rPr lang="en-US" dirty="0" smtClean="0"/>
              <a:t>ecosystem components and properties</a:t>
            </a:r>
            <a:r>
              <a:rPr lang="en-US" dirty="0"/>
              <a:t>?</a:t>
            </a:r>
          </a:p>
          <a:p>
            <a:pPr lvl="1"/>
            <a:r>
              <a:rPr lang="en-US" dirty="0"/>
              <a:t>Impacts to other </a:t>
            </a:r>
            <a:r>
              <a:rPr lang="en-US" dirty="0" smtClean="0"/>
              <a:t>fishing sectors</a:t>
            </a:r>
            <a:endParaRPr lang="en-US" dirty="0"/>
          </a:p>
          <a:p>
            <a:pPr lvl="1"/>
            <a:r>
              <a:rPr lang="en-US" dirty="0"/>
              <a:t>Impacts </a:t>
            </a:r>
            <a:r>
              <a:rPr lang="en-US" dirty="0" smtClean="0"/>
              <a:t>across </a:t>
            </a:r>
            <a:r>
              <a:rPr lang="en-US" dirty="0"/>
              <a:t>broader </a:t>
            </a:r>
            <a:r>
              <a:rPr lang="en-US" dirty="0" smtClean="0"/>
              <a:t>ocean</a:t>
            </a:r>
            <a:r>
              <a:rPr lang="en-US" dirty="0"/>
              <a:t>-use sectors</a:t>
            </a:r>
          </a:p>
          <a:p>
            <a:pPr lvl="1"/>
            <a:r>
              <a:rPr lang="en-US" dirty="0"/>
              <a:t>Impacts to other, legally considered spp.</a:t>
            </a:r>
          </a:p>
          <a:p>
            <a:endParaRPr lang="en-US" dirty="0" smtClean="0"/>
          </a:p>
          <a:p>
            <a:r>
              <a:rPr lang="en-US" dirty="0" smtClean="0"/>
              <a:t>Are </a:t>
            </a:r>
            <a:r>
              <a:rPr lang="en-US" dirty="0"/>
              <a:t>other </a:t>
            </a:r>
            <a:r>
              <a:rPr lang="en-US" dirty="0" smtClean="0"/>
              <a:t>ecosystem considerations </a:t>
            </a:r>
            <a:r>
              <a:rPr lang="en-US" dirty="0"/>
              <a:t>impacting the </a:t>
            </a:r>
            <a:r>
              <a:rPr lang="en-US" dirty="0" smtClean="0"/>
              <a:t>fishery?</a:t>
            </a:r>
            <a:endParaRPr lang="en-US" dirty="0"/>
          </a:p>
          <a:p>
            <a:endParaRPr lang="en-US" dirty="0"/>
          </a:p>
        </p:txBody>
      </p:sp>
    </p:spTree>
    <p:extLst>
      <p:ext uri="{BB962C8B-B14F-4D97-AF65-F5344CB8AC3E}">
        <p14:creationId xmlns:p14="http://schemas.microsoft.com/office/powerpoint/2010/main" val="730056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 </a:t>
            </a:r>
            <a:r>
              <a:rPr lang="en-US" dirty="0" smtClean="0"/>
              <a:t>species approaches don’t usually (explicitly</a:t>
            </a:r>
            <a:r>
              <a:rPr lang="en-US" dirty="0"/>
              <a:t>) </a:t>
            </a:r>
            <a:r>
              <a:rPr lang="en-US" dirty="0" smtClean="0"/>
              <a:t>consider</a:t>
            </a:r>
            <a:r>
              <a:rPr lang="en-US" dirty="0"/>
              <a:t>:</a:t>
            </a:r>
          </a:p>
        </p:txBody>
      </p:sp>
      <p:sp>
        <p:nvSpPr>
          <p:cNvPr id="3" name="Content Placeholder 2"/>
          <p:cNvSpPr>
            <a:spLocks noGrp="1"/>
          </p:cNvSpPr>
          <p:nvPr>
            <p:ph idx="1"/>
          </p:nvPr>
        </p:nvSpPr>
        <p:spPr>
          <a:xfrm>
            <a:off x="457200" y="1334080"/>
            <a:ext cx="8229600" cy="4951486"/>
          </a:xfrm>
        </p:spPr>
        <p:txBody>
          <a:bodyPr/>
          <a:lstStyle/>
          <a:p>
            <a:r>
              <a:rPr lang="en-US" dirty="0"/>
              <a:t>Species interactions</a:t>
            </a:r>
          </a:p>
          <a:p>
            <a:r>
              <a:rPr lang="en-US" dirty="0"/>
              <a:t>Changes in ecosystem structure &amp; function</a:t>
            </a:r>
          </a:p>
          <a:p>
            <a:r>
              <a:rPr lang="en-US" dirty="0"/>
              <a:t>Biodiversity</a:t>
            </a:r>
          </a:p>
          <a:p>
            <a:r>
              <a:rPr lang="en-US" dirty="0"/>
              <a:t>Non-fishing ecosystem services &amp; values</a:t>
            </a:r>
          </a:p>
          <a:p>
            <a:r>
              <a:rPr lang="en-US" dirty="0"/>
              <a:t>Needs of protected or rare species</a:t>
            </a:r>
          </a:p>
          <a:p>
            <a:r>
              <a:rPr lang="en-US" dirty="0"/>
              <a:t>Ecosystem effects of discarding unwanted </a:t>
            </a:r>
            <a:r>
              <a:rPr lang="en-US" dirty="0" err="1"/>
              <a:t>bycatch</a:t>
            </a:r>
            <a:endParaRPr lang="en-US" dirty="0"/>
          </a:p>
          <a:p>
            <a:r>
              <a:rPr lang="en-US" dirty="0"/>
              <a:t>Fishing gear impacts on </a:t>
            </a:r>
            <a:r>
              <a:rPr lang="en-US" dirty="0" smtClean="0"/>
              <a:t>habitat</a:t>
            </a:r>
            <a:endParaRPr lang="en-US" dirty="0"/>
          </a:p>
        </p:txBody>
      </p:sp>
    </p:spTree>
    <p:extLst>
      <p:ext uri="{BB962C8B-B14F-4D97-AF65-F5344CB8AC3E}">
        <p14:creationId xmlns:p14="http://schemas.microsoft.com/office/powerpoint/2010/main" val="263000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Ecosystem </a:t>
            </a:r>
            <a:r>
              <a:rPr lang="en-US" dirty="0" smtClean="0"/>
              <a:t>approaches/models don’t </a:t>
            </a:r>
            <a:r>
              <a:rPr lang="en-US" dirty="0"/>
              <a:t/>
            </a:r>
            <a:br>
              <a:rPr lang="en-US" dirty="0"/>
            </a:br>
            <a:r>
              <a:rPr lang="en-US" dirty="0" smtClean="0"/>
              <a:t>usually (explicitly</a:t>
            </a:r>
            <a:r>
              <a:rPr lang="en-US" dirty="0"/>
              <a:t>) </a:t>
            </a:r>
            <a:r>
              <a:rPr lang="en-US" dirty="0" smtClean="0"/>
              <a:t>consider</a:t>
            </a:r>
            <a:r>
              <a:rPr lang="en-US" dirty="0"/>
              <a:t>:</a:t>
            </a:r>
          </a:p>
        </p:txBody>
      </p:sp>
      <p:sp>
        <p:nvSpPr>
          <p:cNvPr id="3" name="Content Placeholder 2"/>
          <p:cNvSpPr>
            <a:spLocks noGrp="1"/>
          </p:cNvSpPr>
          <p:nvPr>
            <p:ph idx="1"/>
          </p:nvPr>
        </p:nvSpPr>
        <p:spPr>
          <a:xfrm>
            <a:off x="457200" y="1334078"/>
            <a:ext cx="8229600" cy="4836036"/>
          </a:xfrm>
        </p:spPr>
        <p:txBody>
          <a:bodyPr/>
          <a:lstStyle/>
          <a:p>
            <a:r>
              <a:rPr lang="en-US" dirty="0"/>
              <a:t>Age/size-based variation in demographic parameters</a:t>
            </a:r>
          </a:p>
          <a:p>
            <a:r>
              <a:rPr lang="en-US" dirty="0"/>
              <a:t>Density-dependent effects</a:t>
            </a:r>
          </a:p>
          <a:p>
            <a:r>
              <a:rPr lang="en-US" dirty="0"/>
              <a:t>Stock-recruitment relationships</a:t>
            </a:r>
          </a:p>
          <a:p>
            <a:r>
              <a:rPr lang="en-US" dirty="0"/>
              <a:t>Effects of fishing on genetic diversity</a:t>
            </a:r>
          </a:p>
          <a:p>
            <a:r>
              <a:rPr lang="en-US" dirty="0"/>
              <a:t>Economic tradeoffs</a:t>
            </a:r>
          </a:p>
          <a:p>
            <a:r>
              <a:rPr lang="en-US" dirty="0"/>
              <a:t>Standards, reference points and performance statistics</a:t>
            </a:r>
          </a:p>
          <a:p>
            <a:endParaRPr lang="en-US" dirty="0"/>
          </a:p>
        </p:txBody>
      </p:sp>
    </p:spTree>
    <p:extLst>
      <p:ext uri="{BB962C8B-B14F-4D97-AF65-F5344CB8AC3E}">
        <p14:creationId xmlns:p14="http://schemas.microsoft.com/office/powerpoint/2010/main" val="2459204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t>
            </a:r>
            <a:r>
              <a:rPr lang="en-US" dirty="0" smtClean="0"/>
              <a:t>does </a:t>
            </a:r>
            <a:r>
              <a:rPr lang="en-US" dirty="0"/>
              <a:t>an </a:t>
            </a:r>
            <a:r>
              <a:rPr lang="en-US" dirty="0" smtClean="0"/>
              <a:t>ecosystem approach provide that we can’t get from single-species?</a:t>
            </a:r>
            <a:endParaRPr lang="en-US" dirty="0"/>
          </a:p>
        </p:txBody>
      </p:sp>
      <p:sp>
        <p:nvSpPr>
          <p:cNvPr id="3" name="Content Placeholder 2"/>
          <p:cNvSpPr>
            <a:spLocks noGrp="1"/>
          </p:cNvSpPr>
          <p:nvPr>
            <p:ph idx="1"/>
          </p:nvPr>
        </p:nvSpPr>
        <p:spPr>
          <a:xfrm>
            <a:off x="457200" y="1475184"/>
            <a:ext cx="8229600" cy="4579483"/>
          </a:xfrm>
        </p:spPr>
        <p:txBody>
          <a:bodyPr/>
          <a:lstStyle/>
          <a:p>
            <a:r>
              <a:rPr lang="en-US" dirty="0"/>
              <a:t>Addresses effects of fishing on non-target species, habitat, ecological interactions, and system-wide processes</a:t>
            </a:r>
          </a:p>
          <a:p>
            <a:r>
              <a:rPr lang="en-US" dirty="0"/>
              <a:t>Recognizes that marine ecosystems provide “goods &amp; services” other than fishery harvest</a:t>
            </a:r>
          </a:p>
          <a:p>
            <a:r>
              <a:rPr lang="en-US" dirty="0">
                <a:solidFill>
                  <a:schemeClr val="accent2"/>
                </a:solidFill>
              </a:rPr>
              <a:t>Explicitly addresses biomass tradeoffs</a:t>
            </a:r>
          </a:p>
          <a:p>
            <a:r>
              <a:rPr lang="en-US" dirty="0"/>
              <a:t>Increases leverage from new stakeholders</a:t>
            </a:r>
          </a:p>
          <a:p>
            <a:r>
              <a:rPr lang="en-US" dirty="0"/>
              <a:t>Changes the burden of </a:t>
            </a:r>
            <a:r>
              <a:rPr lang="en-US" dirty="0" smtClean="0"/>
              <a:t>proof</a:t>
            </a:r>
            <a:endParaRPr lang="en-US" dirty="0"/>
          </a:p>
        </p:txBody>
      </p:sp>
    </p:spTree>
    <p:extLst>
      <p:ext uri="{BB962C8B-B14F-4D97-AF65-F5344CB8AC3E}">
        <p14:creationId xmlns:p14="http://schemas.microsoft.com/office/powerpoint/2010/main" val="1769260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53986" name="Picture 2" descr="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728913"/>
            <a:ext cx="1119188" cy="1231900"/>
          </a:xfrm>
          <a:prstGeom prst="rect">
            <a:avLst/>
          </a:prstGeom>
          <a:noFill/>
          <a:extLst>
            <a:ext uri="{909E8E84-426E-40dd-AFC4-6F175D3DCCD1}">
              <a14:hiddenFill xmlns:a14="http://schemas.microsoft.com/office/drawing/2010/main">
                <a:solidFill>
                  <a:srgbClr val="FFFFFF"/>
                </a:solidFill>
              </a14:hiddenFill>
            </a:ext>
          </a:extLst>
        </p:spPr>
      </p:pic>
      <p:sp>
        <p:nvSpPr>
          <p:cNvPr id="553987" name="Line 3"/>
          <p:cNvSpPr>
            <a:spLocks noChangeShapeType="1"/>
          </p:cNvSpPr>
          <p:nvPr/>
        </p:nvSpPr>
        <p:spPr bwMode="auto">
          <a:xfrm>
            <a:off x="228600" y="1828800"/>
            <a:ext cx="8686800" cy="0"/>
          </a:xfrm>
          <a:prstGeom prst="line">
            <a:avLst/>
          </a:prstGeom>
          <a:noFill/>
          <a:ln w="1270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3988" name="Text Box 4"/>
          <p:cNvSpPr txBox="1">
            <a:spLocks noChangeArrowheads="1"/>
          </p:cNvSpPr>
          <p:nvPr/>
        </p:nvSpPr>
        <p:spPr bwMode="auto">
          <a:xfrm>
            <a:off x="304800" y="1981200"/>
            <a:ext cx="2286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Stock/Single Species</a:t>
            </a:r>
          </a:p>
        </p:txBody>
      </p:sp>
      <p:sp>
        <p:nvSpPr>
          <p:cNvPr id="553989" name="Text Box 5"/>
          <p:cNvSpPr txBox="1">
            <a:spLocks noChangeArrowheads="1"/>
          </p:cNvSpPr>
          <p:nvPr/>
        </p:nvSpPr>
        <p:spPr bwMode="auto">
          <a:xfrm>
            <a:off x="7315200" y="19812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Ecosystem</a:t>
            </a:r>
          </a:p>
        </p:txBody>
      </p:sp>
      <p:sp>
        <p:nvSpPr>
          <p:cNvPr id="553990" name="Text Box 6"/>
          <p:cNvSpPr txBox="1">
            <a:spLocks noChangeArrowheads="1"/>
          </p:cNvSpPr>
          <p:nvPr/>
        </p:nvSpPr>
        <p:spPr bwMode="auto">
          <a:xfrm>
            <a:off x="2743200" y="19812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Multi-species</a:t>
            </a:r>
          </a:p>
        </p:txBody>
      </p:sp>
      <p:sp>
        <p:nvSpPr>
          <p:cNvPr id="553991" name="Text Box 7"/>
          <p:cNvSpPr txBox="1">
            <a:spLocks noChangeArrowheads="1"/>
          </p:cNvSpPr>
          <p:nvPr/>
        </p:nvSpPr>
        <p:spPr bwMode="auto">
          <a:xfrm>
            <a:off x="5486400" y="1981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FF"/>
                </a:solidFill>
              </a:rPr>
              <a:t>Aggregate Biomass</a:t>
            </a:r>
          </a:p>
        </p:txBody>
      </p:sp>
      <p:sp>
        <p:nvSpPr>
          <p:cNvPr id="553992" name="Text Box 8"/>
          <p:cNvSpPr txBox="1">
            <a:spLocks noChangeArrowheads="1"/>
          </p:cNvSpPr>
          <p:nvPr/>
        </p:nvSpPr>
        <p:spPr bwMode="auto">
          <a:xfrm>
            <a:off x="5219700" y="990600"/>
            <a:ext cx="392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solidFill>
                  <a:srgbClr val="FFFF00"/>
                </a:solidFill>
              </a:rPr>
              <a:t>Data Requirements (=Cost)</a:t>
            </a:r>
          </a:p>
        </p:txBody>
      </p:sp>
      <p:sp>
        <p:nvSpPr>
          <p:cNvPr id="553993" name="Line 9"/>
          <p:cNvSpPr>
            <a:spLocks noChangeShapeType="1"/>
          </p:cNvSpPr>
          <p:nvPr/>
        </p:nvSpPr>
        <p:spPr bwMode="auto">
          <a:xfrm flipH="1">
            <a:off x="304800" y="533400"/>
            <a:ext cx="86106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3994" name="Text Box 10"/>
          <p:cNvSpPr txBox="1">
            <a:spLocks noChangeArrowheads="1"/>
          </p:cNvSpPr>
          <p:nvPr/>
        </p:nvSpPr>
        <p:spPr bwMode="auto">
          <a:xfrm>
            <a:off x="4905375" y="533400"/>
            <a:ext cx="423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Addresses Ecosystem Issues</a:t>
            </a:r>
          </a:p>
        </p:txBody>
      </p:sp>
      <p:sp>
        <p:nvSpPr>
          <p:cNvPr id="553995" name="Text Box 11"/>
          <p:cNvSpPr txBox="1">
            <a:spLocks noChangeArrowheads="1"/>
          </p:cNvSpPr>
          <p:nvPr/>
        </p:nvSpPr>
        <p:spPr bwMode="auto">
          <a:xfrm>
            <a:off x="0" y="533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Parsimony</a:t>
            </a:r>
          </a:p>
        </p:txBody>
      </p:sp>
      <p:sp>
        <p:nvSpPr>
          <p:cNvPr id="553996" name="Text Box 12"/>
          <p:cNvSpPr txBox="1">
            <a:spLocks noChangeArrowheads="1"/>
          </p:cNvSpPr>
          <p:nvPr/>
        </p:nvSpPr>
        <p:spPr bwMode="auto">
          <a:xfrm>
            <a:off x="2819400" y="4646613"/>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dirty="0">
                <a:solidFill>
                  <a:srgbClr val="FFFFFF"/>
                </a:solidFill>
              </a:rPr>
              <a:t>Predation, Competition, Mutualism, etc.</a:t>
            </a:r>
          </a:p>
        </p:txBody>
      </p:sp>
      <p:sp>
        <p:nvSpPr>
          <p:cNvPr id="553997" name="Text Box 13"/>
          <p:cNvSpPr txBox="1">
            <a:spLocks noChangeArrowheads="1"/>
          </p:cNvSpPr>
          <p:nvPr/>
        </p:nvSpPr>
        <p:spPr bwMode="auto">
          <a:xfrm>
            <a:off x="6345238" y="4646613"/>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FFFFFF"/>
                </a:solidFill>
              </a:rPr>
              <a:t>Habitat, Climate, etc.</a:t>
            </a:r>
          </a:p>
        </p:txBody>
      </p:sp>
      <p:sp>
        <p:nvSpPr>
          <p:cNvPr id="553998" name="Text Box 14"/>
          <p:cNvSpPr txBox="1">
            <a:spLocks noChangeArrowheads="1"/>
          </p:cNvSpPr>
          <p:nvPr/>
        </p:nvSpPr>
        <p:spPr bwMode="auto">
          <a:xfrm>
            <a:off x="4648200" y="5546725"/>
            <a:ext cx="289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FFFFFF"/>
                </a:solidFill>
              </a:rPr>
              <a:t>Technical Interactions</a:t>
            </a:r>
          </a:p>
        </p:txBody>
      </p:sp>
      <p:sp>
        <p:nvSpPr>
          <p:cNvPr id="553999" name="Text Box 15"/>
          <p:cNvSpPr txBox="1">
            <a:spLocks noChangeArrowheads="1"/>
          </p:cNvSpPr>
          <p:nvPr/>
        </p:nvSpPr>
        <p:spPr bwMode="auto">
          <a:xfrm>
            <a:off x="7772400" y="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Realism</a:t>
            </a:r>
          </a:p>
        </p:txBody>
      </p:sp>
      <p:sp>
        <p:nvSpPr>
          <p:cNvPr id="554000" name="Text Box 16"/>
          <p:cNvSpPr txBox="1">
            <a:spLocks noChangeArrowheads="1"/>
          </p:cNvSpPr>
          <p:nvPr/>
        </p:nvSpPr>
        <p:spPr bwMode="auto">
          <a:xfrm>
            <a:off x="0" y="9906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solidFill>
                  <a:srgbClr val="FFFF00"/>
                </a:solidFill>
              </a:rPr>
              <a:t>Existing Methods and Metrics</a:t>
            </a:r>
          </a:p>
        </p:txBody>
      </p:sp>
      <p:sp>
        <p:nvSpPr>
          <p:cNvPr id="554001" name="Text Box 17"/>
          <p:cNvSpPr txBox="1">
            <a:spLocks noChangeArrowheads="1"/>
          </p:cNvSpPr>
          <p:nvPr/>
        </p:nvSpPr>
        <p:spPr bwMode="auto">
          <a:xfrm>
            <a:off x="152400" y="5546725"/>
            <a:ext cx="3505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dirty="0">
                <a:solidFill>
                  <a:schemeClr val="bg1"/>
                </a:solidFill>
              </a:rPr>
              <a:t>Disease, Genetic Diversity, Fecundity, Migration, etc.</a:t>
            </a:r>
          </a:p>
        </p:txBody>
      </p:sp>
      <p:pic>
        <p:nvPicPr>
          <p:cNvPr id="554002" name="Picture 18"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1752600" cy="674688"/>
          </a:xfrm>
          <a:prstGeom prst="rect">
            <a:avLst/>
          </a:prstGeom>
          <a:noFill/>
          <a:extLst>
            <a:ext uri="{909E8E84-426E-40dd-AFC4-6F175D3DCCD1}">
              <a14:hiddenFill xmlns:a14="http://schemas.microsoft.com/office/drawing/2010/main">
                <a:solidFill>
                  <a:srgbClr val="FFFFFF"/>
                </a:solidFill>
              </a14:hiddenFill>
            </a:ext>
          </a:extLst>
        </p:spPr>
      </p:pic>
      <p:pic>
        <p:nvPicPr>
          <p:cNvPr id="554003" name="Picture 19" descr="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917825"/>
            <a:ext cx="1752600" cy="674688"/>
          </a:xfrm>
          <a:prstGeom prst="rect">
            <a:avLst/>
          </a:prstGeom>
          <a:noFill/>
          <a:extLst>
            <a:ext uri="{909E8E84-426E-40dd-AFC4-6F175D3DCCD1}">
              <a14:hiddenFill xmlns:a14="http://schemas.microsoft.com/office/drawing/2010/main">
                <a:solidFill>
                  <a:srgbClr val="FFFFFF"/>
                </a:solidFill>
              </a14:hiddenFill>
            </a:ext>
          </a:extLst>
        </p:spPr>
      </p:pic>
      <p:pic>
        <p:nvPicPr>
          <p:cNvPr id="554004" name="Picture 20" descr="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62338"/>
            <a:ext cx="1503363" cy="804862"/>
          </a:xfrm>
          <a:prstGeom prst="rect">
            <a:avLst/>
          </a:prstGeom>
          <a:noFill/>
          <a:extLst>
            <a:ext uri="{909E8E84-426E-40dd-AFC4-6F175D3DCCD1}">
              <a14:hiddenFill xmlns:a14="http://schemas.microsoft.com/office/drawing/2010/main">
                <a:solidFill>
                  <a:srgbClr val="FFFFFF"/>
                </a:solidFill>
              </a14:hiddenFill>
            </a:ext>
          </a:extLst>
        </p:spPr>
      </p:pic>
      <p:sp>
        <p:nvSpPr>
          <p:cNvPr id="554005" name="Text Box 21"/>
          <p:cNvSpPr txBox="1">
            <a:spLocks noChangeArrowheads="1"/>
          </p:cNvSpPr>
          <p:nvPr/>
        </p:nvSpPr>
        <p:spPr bwMode="auto">
          <a:xfrm>
            <a:off x="7620000" y="2728913"/>
            <a:ext cx="1295400" cy="118745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dirty="0">
                <a:solidFill>
                  <a:srgbClr val="000000"/>
                </a:solidFill>
              </a:rPr>
              <a:t>Messy Picture Here</a:t>
            </a:r>
          </a:p>
        </p:txBody>
      </p:sp>
      <p:sp>
        <p:nvSpPr>
          <p:cNvPr id="554006" name="Oval 22"/>
          <p:cNvSpPr>
            <a:spLocks noChangeArrowheads="1"/>
          </p:cNvSpPr>
          <p:nvPr/>
        </p:nvSpPr>
        <p:spPr bwMode="auto">
          <a:xfrm>
            <a:off x="5638800" y="2917825"/>
            <a:ext cx="838200" cy="254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7" name="Oval 23"/>
          <p:cNvSpPr>
            <a:spLocks noChangeArrowheads="1"/>
          </p:cNvSpPr>
          <p:nvPr/>
        </p:nvSpPr>
        <p:spPr bwMode="auto">
          <a:xfrm>
            <a:off x="5486400" y="3462338"/>
            <a:ext cx="762000" cy="384175"/>
          </a:xfrm>
          <a:prstGeom prst="ellipse">
            <a:avLst/>
          </a:prstGeom>
          <a:solidFill>
            <a:srgbClr val="339933"/>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8" name="Oval 24"/>
          <p:cNvSpPr>
            <a:spLocks noChangeArrowheads="1"/>
          </p:cNvSpPr>
          <p:nvPr/>
        </p:nvSpPr>
        <p:spPr bwMode="auto">
          <a:xfrm>
            <a:off x="6400800" y="3171825"/>
            <a:ext cx="914400" cy="67468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4009" name="Line 25"/>
          <p:cNvSpPr>
            <a:spLocks noChangeShapeType="1"/>
          </p:cNvSpPr>
          <p:nvPr/>
        </p:nvSpPr>
        <p:spPr bwMode="auto">
          <a:xfrm flipV="1">
            <a:off x="5867400" y="3171825"/>
            <a:ext cx="304800" cy="29051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0" name="Line 26"/>
          <p:cNvSpPr>
            <a:spLocks noChangeShapeType="1"/>
          </p:cNvSpPr>
          <p:nvPr/>
        </p:nvSpPr>
        <p:spPr bwMode="auto">
          <a:xfrm flipV="1">
            <a:off x="6172200" y="3462338"/>
            <a:ext cx="228600" cy="130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1" name="Line 27"/>
          <p:cNvSpPr>
            <a:spLocks noChangeShapeType="1"/>
          </p:cNvSpPr>
          <p:nvPr/>
        </p:nvSpPr>
        <p:spPr bwMode="auto">
          <a:xfrm flipH="1" flipV="1">
            <a:off x="6172200" y="3171825"/>
            <a:ext cx="304800" cy="2905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4012" name="Text Box 28"/>
          <p:cNvSpPr txBox="1">
            <a:spLocks noChangeArrowheads="1"/>
          </p:cNvSpPr>
          <p:nvPr/>
        </p:nvSpPr>
        <p:spPr bwMode="auto">
          <a:xfrm>
            <a:off x="5767388" y="2867025"/>
            <a:ext cx="1112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Gadids</a:t>
            </a:r>
          </a:p>
        </p:txBody>
      </p:sp>
      <p:sp>
        <p:nvSpPr>
          <p:cNvPr id="554013" name="Text Box 29"/>
          <p:cNvSpPr txBox="1">
            <a:spLocks noChangeArrowheads="1"/>
          </p:cNvSpPr>
          <p:nvPr/>
        </p:nvSpPr>
        <p:spPr bwMode="auto">
          <a:xfrm>
            <a:off x="5486400" y="3462338"/>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Flatfish</a:t>
            </a:r>
          </a:p>
        </p:txBody>
      </p:sp>
      <p:sp>
        <p:nvSpPr>
          <p:cNvPr id="554014" name="Text Box 30"/>
          <p:cNvSpPr txBox="1">
            <a:spLocks noChangeArrowheads="1"/>
          </p:cNvSpPr>
          <p:nvPr/>
        </p:nvSpPr>
        <p:spPr bwMode="auto">
          <a:xfrm>
            <a:off x="6477000" y="3309938"/>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i="1">
                <a:solidFill>
                  <a:schemeClr val="bg1"/>
                </a:solidFill>
              </a:rPr>
              <a:t>Pelagics</a:t>
            </a:r>
          </a:p>
        </p:txBody>
      </p:sp>
      <p:sp>
        <p:nvSpPr>
          <p:cNvPr id="554015" name="Text Box 31"/>
          <p:cNvSpPr txBox="1">
            <a:spLocks noChangeArrowheads="1"/>
          </p:cNvSpPr>
          <p:nvPr/>
        </p:nvSpPr>
        <p:spPr bwMode="auto">
          <a:xfrm>
            <a:off x="0" y="0"/>
            <a:ext cx="5262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FFFF00"/>
                </a:solidFill>
              </a:rPr>
              <a:t>Can Control &amp; Measure Fishing Effort</a:t>
            </a:r>
          </a:p>
        </p:txBody>
      </p:sp>
    </p:spTree>
    <p:extLst>
      <p:ext uri="{BB962C8B-B14F-4D97-AF65-F5344CB8AC3E}">
        <p14:creationId xmlns:p14="http://schemas.microsoft.com/office/powerpoint/2010/main" val="1048400654"/>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EBFM</a:t>
            </a:r>
          </a:p>
        </p:txBody>
      </p:sp>
      <p:sp>
        <p:nvSpPr>
          <p:cNvPr id="3" name="Content Placeholder 2"/>
          <p:cNvSpPr>
            <a:spLocks noGrp="1"/>
          </p:cNvSpPr>
          <p:nvPr>
            <p:ph idx="1"/>
          </p:nvPr>
        </p:nvSpPr>
        <p:spPr/>
        <p:txBody>
          <a:bodyPr/>
          <a:lstStyle/>
          <a:p>
            <a:r>
              <a:rPr lang="en-US" dirty="0"/>
              <a:t>Questions?</a:t>
            </a:r>
          </a:p>
          <a:p>
            <a:endParaRPr lang="en-US" dirty="0"/>
          </a:p>
        </p:txBody>
      </p:sp>
    </p:spTree>
    <p:extLst>
      <p:ext uri="{BB962C8B-B14F-4D97-AF65-F5344CB8AC3E}">
        <p14:creationId xmlns:p14="http://schemas.microsoft.com/office/powerpoint/2010/main" val="86635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189223"/>
              </p:ext>
            </p:extLst>
          </p:nvPr>
        </p:nvGraphicFramePr>
        <p:xfrm>
          <a:off x="470029" y="872921"/>
          <a:ext cx="8229600" cy="5933440"/>
        </p:xfrm>
        <a:graphic>
          <a:graphicData uri="http://schemas.openxmlformats.org/drawingml/2006/table">
            <a:tbl>
              <a:tblPr firstRow="1" bandRow="1">
                <a:tableStyleId>{5C22544A-7EE6-4342-B048-85BDC9FD1C3A}</a:tableStyleId>
              </a:tblPr>
              <a:tblGrid>
                <a:gridCol w="1018156"/>
                <a:gridCol w="1347064"/>
                <a:gridCol w="5864380"/>
              </a:tblGrid>
              <a:tr h="370840">
                <a:tc>
                  <a:txBody>
                    <a:bodyPr/>
                    <a:lstStyle/>
                    <a:p>
                      <a:r>
                        <a:rPr lang="en-US" dirty="0" smtClean="0"/>
                        <a:t>Week</a:t>
                      </a:r>
                      <a:endParaRPr lang="en-US" dirty="0"/>
                    </a:p>
                  </a:txBody>
                  <a:tcPr/>
                </a:tc>
                <a:tc>
                  <a:txBody>
                    <a:bodyPr/>
                    <a:lstStyle/>
                    <a:p>
                      <a:r>
                        <a:rPr lang="en-US" dirty="0" smtClean="0"/>
                        <a:t>Theme</a:t>
                      </a:r>
                      <a:endParaRPr lang="en-US" dirty="0"/>
                    </a:p>
                  </a:txBody>
                  <a:tcPr/>
                </a:tc>
                <a:tc>
                  <a:txBody>
                    <a:bodyPr/>
                    <a:lstStyle/>
                    <a:p>
                      <a:r>
                        <a:rPr lang="en-US" dirty="0" smtClean="0"/>
                        <a:t>Topic</a:t>
                      </a:r>
                      <a:endParaRPr lang="en-US" dirty="0"/>
                    </a:p>
                  </a:txBody>
                  <a:tcPr/>
                </a:tc>
              </a:tr>
              <a:tr h="370840">
                <a:tc>
                  <a:txBody>
                    <a:bodyPr/>
                    <a:lstStyle/>
                    <a:p>
                      <a:r>
                        <a:rPr lang="en-US" dirty="0" smtClean="0">
                          <a:solidFill>
                            <a:schemeClr val="tx1"/>
                          </a:solidFill>
                        </a:rPr>
                        <a:t>1/30</a:t>
                      </a:r>
                      <a:endParaRPr lang="en-US" dirty="0">
                        <a:solidFill>
                          <a:schemeClr val="tx1"/>
                        </a:solidFill>
                      </a:endParaRPr>
                    </a:p>
                  </a:txBody>
                  <a:tcPr/>
                </a:tc>
                <a:tc>
                  <a:txBody>
                    <a:bodyPr/>
                    <a:lstStyle/>
                    <a:p>
                      <a:r>
                        <a:rPr lang="en-US" dirty="0" smtClean="0">
                          <a:solidFill>
                            <a:schemeClr val="tx1"/>
                          </a:solidFill>
                        </a:rPr>
                        <a:t>Context</a:t>
                      </a:r>
                      <a:endParaRPr lang="en-US" dirty="0">
                        <a:solidFill>
                          <a:schemeClr val="tx1"/>
                        </a:solidFill>
                      </a:endParaRPr>
                    </a:p>
                  </a:txBody>
                  <a:tcPr/>
                </a:tc>
                <a:tc>
                  <a:txBody>
                    <a:bodyPr/>
                    <a:lstStyle/>
                    <a:p>
                      <a:r>
                        <a:rPr lang="en-US" dirty="0" smtClean="0">
                          <a:solidFill>
                            <a:schemeClr val="tx1"/>
                          </a:solidFill>
                        </a:rPr>
                        <a:t>Introduction, What is EBFM?</a:t>
                      </a:r>
                      <a:endParaRPr lang="en-US" dirty="0">
                        <a:solidFill>
                          <a:schemeClr val="tx1"/>
                        </a:solidFill>
                      </a:endParaRPr>
                    </a:p>
                  </a:txBody>
                  <a:tcPr/>
                </a:tc>
              </a:tr>
              <a:tr h="370840">
                <a:tc>
                  <a:txBody>
                    <a:bodyPr/>
                    <a:lstStyle/>
                    <a:p>
                      <a:r>
                        <a:rPr lang="en-US" dirty="0" smtClean="0">
                          <a:solidFill>
                            <a:schemeClr val="accent2"/>
                          </a:solidFill>
                        </a:rPr>
                        <a:t>2/6</a:t>
                      </a:r>
                      <a:endParaRPr lang="en-US" dirty="0">
                        <a:solidFill>
                          <a:schemeClr val="accent2"/>
                        </a:solidFill>
                      </a:endParaRPr>
                    </a:p>
                  </a:txBody>
                  <a:tcPr/>
                </a:tc>
                <a:tc>
                  <a:txBody>
                    <a:bodyPr/>
                    <a:lstStyle/>
                    <a:p>
                      <a:endParaRPr lang="en-US" dirty="0">
                        <a:solidFill>
                          <a:schemeClr val="accent2"/>
                        </a:solidFill>
                      </a:endParaRPr>
                    </a:p>
                  </a:txBody>
                  <a:tcPr/>
                </a:tc>
                <a:tc>
                  <a:txBody>
                    <a:bodyPr/>
                    <a:lstStyle/>
                    <a:p>
                      <a:r>
                        <a:rPr lang="en-US" dirty="0" smtClean="0">
                          <a:solidFill>
                            <a:schemeClr val="accent2"/>
                          </a:solidFill>
                        </a:rPr>
                        <a:t>Challenges facing fisheries,</a:t>
                      </a:r>
                      <a:r>
                        <a:rPr lang="en-US" baseline="0" dirty="0" smtClean="0">
                          <a:solidFill>
                            <a:schemeClr val="accent2"/>
                          </a:solidFill>
                        </a:rPr>
                        <a:t> what can EBFM offer?</a:t>
                      </a:r>
                      <a:endParaRPr lang="en-US" dirty="0">
                        <a:solidFill>
                          <a:schemeClr val="accent2"/>
                        </a:solidFill>
                      </a:endParaRPr>
                    </a:p>
                  </a:txBody>
                  <a:tcPr/>
                </a:tc>
              </a:tr>
              <a:tr h="370840">
                <a:tc>
                  <a:txBody>
                    <a:bodyPr/>
                    <a:lstStyle/>
                    <a:p>
                      <a:r>
                        <a:rPr lang="en-US" dirty="0" smtClean="0"/>
                        <a:t>2/13</a:t>
                      </a:r>
                      <a:endParaRPr lang="en-US" dirty="0"/>
                    </a:p>
                  </a:txBody>
                  <a:tcPr/>
                </a:tc>
                <a:tc>
                  <a:txBody>
                    <a:bodyPr/>
                    <a:lstStyle/>
                    <a:p>
                      <a:endParaRPr lang="en-US" dirty="0"/>
                    </a:p>
                  </a:txBody>
                  <a:tcPr/>
                </a:tc>
                <a:tc>
                  <a:txBody>
                    <a:bodyPr/>
                    <a:lstStyle/>
                    <a:p>
                      <a:r>
                        <a:rPr lang="en-US" dirty="0" smtClean="0"/>
                        <a:t>Guest lecture:</a:t>
                      </a:r>
                      <a:r>
                        <a:rPr lang="en-US" baseline="0" dirty="0" smtClean="0"/>
                        <a:t> case studies of EBFM</a:t>
                      </a:r>
                      <a:endParaRPr lang="en-US" dirty="0"/>
                    </a:p>
                  </a:txBody>
                  <a:tcPr/>
                </a:tc>
              </a:tr>
              <a:tr h="370840">
                <a:tc>
                  <a:txBody>
                    <a:bodyPr/>
                    <a:lstStyle/>
                    <a:p>
                      <a:r>
                        <a:rPr lang="en-US" dirty="0" smtClean="0"/>
                        <a:t>2/20</a:t>
                      </a:r>
                      <a:endParaRPr lang="en-US" dirty="0"/>
                    </a:p>
                  </a:txBody>
                  <a:tcPr/>
                </a:tc>
                <a:tc>
                  <a:txBody>
                    <a:bodyPr/>
                    <a:lstStyle/>
                    <a:p>
                      <a:endParaRPr lang="en-US" dirty="0"/>
                    </a:p>
                  </a:txBody>
                  <a:tcPr/>
                </a:tc>
                <a:tc>
                  <a:txBody>
                    <a:bodyPr/>
                    <a:lstStyle/>
                    <a:p>
                      <a:r>
                        <a:rPr lang="en-US" dirty="0" smtClean="0"/>
                        <a:t>Types of advice, decision theories,</a:t>
                      </a:r>
                      <a:r>
                        <a:rPr lang="en-US" baseline="0" dirty="0" smtClean="0"/>
                        <a:t> </a:t>
                      </a:r>
                      <a:r>
                        <a:rPr lang="en-US" dirty="0" smtClean="0"/>
                        <a:t>goal-setting</a:t>
                      </a:r>
                      <a:endParaRPr lang="en-US" dirty="0"/>
                    </a:p>
                  </a:txBody>
                  <a:tcPr/>
                </a:tc>
              </a:tr>
              <a:tr h="370840">
                <a:tc>
                  <a:txBody>
                    <a:bodyPr/>
                    <a:lstStyle/>
                    <a:p>
                      <a:r>
                        <a:rPr lang="en-US" dirty="0" smtClean="0"/>
                        <a:t>2/27</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Operational</a:t>
                      </a:r>
                    </a:p>
                  </a:txBody>
                  <a:tcPr/>
                </a:tc>
                <a:tc>
                  <a:txBody>
                    <a:bodyPr/>
                    <a:lstStyle/>
                    <a:p>
                      <a:r>
                        <a:rPr lang="en-US" dirty="0" err="1" smtClean="0"/>
                        <a:t>Bycatch</a:t>
                      </a:r>
                      <a:r>
                        <a:rPr lang="en-US" dirty="0" smtClean="0"/>
                        <a:t>, habitat, and spatial management</a:t>
                      </a:r>
                      <a:endParaRPr lang="en-US" dirty="0"/>
                    </a:p>
                  </a:txBody>
                  <a:tcPr/>
                </a:tc>
              </a:tr>
              <a:tr h="370840">
                <a:tc>
                  <a:txBody>
                    <a:bodyPr/>
                    <a:lstStyle/>
                    <a:p>
                      <a:r>
                        <a:rPr lang="en-US" dirty="0" smtClean="0"/>
                        <a:t>3/6</a:t>
                      </a:r>
                      <a:endParaRPr lang="en-US" dirty="0"/>
                    </a:p>
                  </a:txBody>
                  <a:tcPr/>
                </a:tc>
                <a:tc>
                  <a:txBody>
                    <a:bodyPr/>
                    <a:lstStyle/>
                    <a:p>
                      <a:endParaRPr lang="en-US" dirty="0"/>
                    </a:p>
                  </a:txBody>
                  <a:tcPr/>
                </a:tc>
                <a:tc>
                  <a:txBody>
                    <a:bodyPr/>
                    <a:lstStyle/>
                    <a:p>
                      <a:r>
                        <a:rPr lang="en-US" dirty="0" smtClean="0"/>
                        <a:t>Ecosystem indicators</a:t>
                      </a:r>
                      <a:endParaRPr lang="en-US" dirty="0"/>
                    </a:p>
                  </a:txBody>
                  <a:tcPr/>
                </a:tc>
              </a:tr>
              <a:tr h="370840">
                <a:tc>
                  <a:txBody>
                    <a:bodyPr/>
                    <a:lstStyle/>
                    <a:p>
                      <a:r>
                        <a:rPr lang="en-US" dirty="0" smtClean="0"/>
                        <a:t>3/13</a:t>
                      </a:r>
                      <a:endParaRPr lang="en-US" dirty="0"/>
                    </a:p>
                  </a:txBody>
                  <a:tcPr/>
                </a:tc>
                <a:tc>
                  <a:txBody>
                    <a:bodyPr/>
                    <a:lstStyle/>
                    <a:p>
                      <a:endParaRPr lang="en-US"/>
                    </a:p>
                  </a:txBody>
                  <a:tcPr/>
                </a:tc>
                <a:tc>
                  <a:txBody>
                    <a:bodyPr/>
                    <a:lstStyle/>
                    <a:p>
                      <a:r>
                        <a:rPr lang="en-US" dirty="0" smtClean="0"/>
                        <a:t>Extended single-species and multispecies</a:t>
                      </a:r>
                      <a:r>
                        <a:rPr lang="en-US" baseline="0" dirty="0" smtClean="0"/>
                        <a:t> models</a:t>
                      </a:r>
                      <a:endParaRPr lang="en-US" dirty="0"/>
                    </a:p>
                  </a:txBody>
                  <a:tcPr/>
                </a:tc>
              </a:tr>
              <a:tr h="370840">
                <a:tc>
                  <a:txBody>
                    <a:bodyPr/>
                    <a:lstStyle/>
                    <a:p>
                      <a:r>
                        <a:rPr lang="en-US" dirty="0" smtClean="0"/>
                        <a:t>3/20</a:t>
                      </a:r>
                      <a:endParaRPr lang="en-US" dirty="0"/>
                    </a:p>
                  </a:txBody>
                  <a:tcPr/>
                </a:tc>
                <a:tc>
                  <a:txBody>
                    <a:bodyPr/>
                    <a:lstStyle/>
                    <a:p>
                      <a:endParaRPr lang="en-US" dirty="0"/>
                    </a:p>
                  </a:txBody>
                  <a:tcPr/>
                </a:tc>
                <a:tc>
                  <a:txBody>
                    <a:bodyPr/>
                    <a:lstStyle/>
                    <a:p>
                      <a:r>
                        <a:rPr lang="en-US" dirty="0" smtClean="0"/>
                        <a:t>SPRING</a:t>
                      </a:r>
                      <a:r>
                        <a:rPr lang="en-US" baseline="0" dirty="0" smtClean="0"/>
                        <a:t> BREAK</a:t>
                      </a:r>
                      <a:endParaRPr lang="en-US" dirty="0"/>
                    </a:p>
                  </a:txBody>
                  <a:tcPr/>
                </a:tc>
              </a:tr>
              <a:tr h="370840">
                <a:tc>
                  <a:txBody>
                    <a:bodyPr/>
                    <a:lstStyle/>
                    <a:p>
                      <a:r>
                        <a:rPr lang="en-US" dirty="0" smtClean="0"/>
                        <a:t>3/27</a:t>
                      </a:r>
                      <a:endParaRPr lang="en-US" dirty="0"/>
                    </a:p>
                  </a:txBody>
                  <a:tcPr/>
                </a:tc>
                <a:tc>
                  <a:txBody>
                    <a:bodyPr/>
                    <a:lstStyle/>
                    <a:p>
                      <a:endParaRPr lang="en-US"/>
                    </a:p>
                  </a:txBody>
                  <a:tcPr/>
                </a:tc>
                <a:tc>
                  <a:txBody>
                    <a:bodyPr/>
                    <a:lstStyle/>
                    <a:p>
                      <a:r>
                        <a:rPr lang="en-US" dirty="0" smtClean="0"/>
                        <a:t>Aggregate and system</a:t>
                      </a:r>
                      <a:r>
                        <a:rPr lang="en-US" baseline="0" dirty="0" smtClean="0"/>
                        <a:t> models</a:t>
                      </a:r>
                      <a:endParaRPr lang="en-US" dirty="0"/>
                    </a:p>
                  </a:txBody>
                  <a:tcPr/>
                </a:tc>
              </a:tr>
              <a:tr h="370840">
                <a:tc>
                  <a:txBody>
                    <a:bodyPr/>
                    <a:lstStyle/>
                    <a:p>
                      <a:r>
                        <a:rPr lang="en-US" dirty="0" smtClean="0"/>
                        <a:t>4/3</a:t>
                      </a:r>
                      <a:endParaRPr lang="en-US" dirty="0"/>
                    </a:p>
                  </a:txBody>
                  <a:tcPr/>
                </a:tc>
                <a:tc>
                  <a:txBody>
                    <a:bodyPr/>
                    <a:lstStyle/>
                    <a:p>
                      <a:endParaRPr lang="en-US"/>
                    </a:p>
                  </a:txBody>
                  <a:tcPr/>
                </a:tc>
                <a:tc>
                  <a:txBody>
                    <a:bodyPr/>
                    <a:lstStyle/>
                    <a:p>
                      <a:r>
                        <a:rPr lang="en-US" dirty="0" smtClean="0"/>
                        <a:t>Ecological risk</a:t>
                      </a:r>
                      <a:r>
                        <a:rPr lang="en-US" baseline="0" dirty="0" smtClean="0"/>
                        <a:t> assessment</a:t>
                      </a:r>
                      <a:endParaRPr lang="en-US" dirty="0"/>
                    </a:p>
                  </a:txBody>
                  <a:tcPr/>
                </a:tc>
              </a:tr>
              <a:tr h="370840">
                <a:tc>
                  <a:txBody>
                    <a:bodyPr/>
                    <a:lstStyle/>
                    <a:p>
                      <a:r>
                        <a:rPr lang="en-US" dirty="0" smtClean="0"/>
                        <a:t>4/10</a:t>
                      </a:r>
                      <a:endParaRPr lang="en-US" dirty="0"/>
                    </a:p>
                  </a:txBody>
                  <a:tcPr/>
                </a:tc>
                <a:tc>
                  <a:txBody>
                    <a:bodyPr/>
                    <a:lstStyle/>
                    <a:p>
                      <a:r>
                        <a:rPr lang="en-US" dirty="0" smtClean="0"/>
                        <a:t>Institutional</a:t>
                      </a:r>
                      <a:endParaRPr lang="en-US" dirty="0"/>
                    </a:p>
                  </a:txBody>
                  <a:tcPr/>
                </a:tc>
                <a:tc>
                  <a:txBody>
                    <a:bodyPr/>
                    <a:lstStyle/>
                    <a:p>
                      <a:r>
                        <a:rPr lang="en-US" dirty="0" smtClean="0"/>
                        <a:t>Societal</a:t>
                      </a:r>
                      <a:r>
                        <a:rPr lang="en-US" baseline="0" dirty="0" smtClean="0"/>
                        <a:t> and economic considerations</a:t>
                      </a:r>
                      <a:endParaRPr lang="en-US" dirty="0"/>
                    </a:p>
                  </a:txBody>
                  <a:tcPr/>
                </a:tc>
              </a:tr>
              <a:tr h="370840">
                <a:tc>
                  <a:txBody>
                    <a:bodyPr/>
                    <a:lstStyle/>
                    <a:p>
                      <a:r>
                        <a:rPr lang="en-US" dirty="0" smtClean="0"/>
                        <a:t>4/17</a:t>
                      </a:r>
                      <a:endParaRPr lang="en-US" dirty="0"/>
                    </a:p>
                  </a:txBody>
                  <a:tcPr/>
                </a:tc>
                <a:tc>
                  <a:txBody>
                    <a:bodyPr/>
                    <a:lstStyle/>
                    <a:p>
                      <a:endParaRPr lang="en-US"/>
                    </a:p>
                  </a:txBody>
                  <a:tcPr/>
                </a:tc>
                <a:tc>
                  <a:txBody>
                    <a:bodyPr/>
                    <a:lstStyle/>
                    <a:p>
                      <a:r>
                        <a:rPr lang="en-US" dirty="0" smtClean="0"/>
                        <a:t>Governance</a:t>
                      </a:r>
                      <a:r>
                        <a:rPr lang="en-US" baseline="0" dirty="0" smtClean="0"/>
                        <a:t> and management institutions</a:t>
                      </a:r>
                      <a:endParaRPr lang="en-US" dirty="0"/>
                    </a:p>
                  </a:txBody>
                  <a:tcPr/>
                </a:tc>
              </a:tr>
              <a:tr h="370840">
                <a:tc>
                  <a:txBody>
                    <a:bodyPr/>
                    <a:lstStyle/>
                    <a:p>
                      <a:r>
                        <a:rPr lang="en-US" dirty="0" smtClean="0"/>
                        <a:t>4/24</a:t>
                      </a:r>
                      <a:endParaRPr lang="en-US" dirty="0"/>
                    </a:p>
                  </a:txBody>
                  <a:tcPr/>
                </a:tc>
                <a:tc>
                  <a:txBody>
                    <a:bodyPr/>
                    <a:lstStyle/>
                    <a:p>
                      <a:r>
                        <a:rPr lang="en-US" dirty="0" smtClean="0"/>
                        <a:t>Holistic</a:t>
                      </a:r>
                      <a:endParaRPr lang="en-US" dirty="0"/>
                    </a:p>
                  </a:txBody>
                  <a:tcPr/>
                </a:tc>
                <a:tc>
                  <a:txBody>
                    <a:bodyPr/>
                    <a:lstStyle/>
                    <a:p>
                      <a:r>
                        <a:rPr lang="en-US" dirty="0" smtClean="0"/>
                        <a:t>Evaluating tradeoffs</a:t>
                      </a:r>
                      <a:endParaRPr lang="en-US" dirty="0"/>
                    </a:p>
                  </a:txBody>
                  <a:tcPr/>
                </a:tc>
              </a:tr>
              <a:tr h="370840">
                <a:tc>
                  <a:txBody>
                    <a:bodyPr/>
                    <a:lstStyle/>
                    <a:p>
                      <a:r>
                        <a:rPr lang="en-US" dirty="0" smtClean="0"/>
                        <a:t>5/1</a:t>
                      </a:r>
                      <a:endParaRPr lang="en-US" dirty="0"/>
                    </a:p>
                  </a:txBody>
                  <a:tcPr/>
                </a:tc>
                <a:tc>
                  <a:txBody>
                    <a:bodyPr/>
                    <a:lstStyle/>
                    <a:p>
                      <a:endParaRPr lang="en-US" dirty="0"/>
                    </a:p>
                  </a:txBody>
                  <a:tcPr/>
                </a:tc>
                <a:tc>
                  <a:txBody>
                    <a:bodyPr/>
                    <a:lstStyle/>
                    <a:p>
                      <a:r>
                        <a:rPr lang="en-US" dirty="0" smtClean="0"/>
                        <a:t>Moving</a:t>
                      </a:r>
                      <a:r>
                        <a:rPr lang="en-US" baseline="0" dirty="0" smtClean="0"/>
                        <a:t> towards ecosystem based management</a:t>
                      </a:r>
                      <a:endParaRPr lang="en-US" dirty="0"/>
                    </a:p>
                  </a:txBody>
                  <a:tcPr/>
                </a:tc>
              </a:tr>
              <a:tr h="370840">
                <a:tc>
                  <a:txBody>
                    <a:bodyPr/>
                    <a:lstStyle/>
                    <a:p>
                      <a:r>
                        <a:rPr lang="en-US" dirty="0" smtClean="0"/>
                        <a:t>5/13</a:t>
                      </a:r>
                      <a:endParaRPr lang="en-US" dirty="0"/>
                    </a:p>
                  </a:txBody>
                  <a:tcPr/>
                </a:tc>
                <a:tc>
                  <a:txBody>
                    <a:bodyPr/>
                    <a:lstStyle/>
                    <a:p>
                      <a:endParaRPr lang="en-US" dirty="0"/>
                    </a:p>
                  </a:txBody>
                  <a:tcPr/>
                </a:tc>
                <a:tc>
                  <a:txBody>
                    <a:bodyPr/>
                    <a:lstStyle/>
                    <a:p>
                      <a:r>
                        <a:rPr lang="en-US" dirty="0" smtClean="0"/>
                        <a:t>Final</a:t>
                      </a:r>
                      <a:r>
                        <a:rPr lang="en-US" baseline="0" dirty="0" smtClean="0"/>
                        <a:t> exam: Project Presentations</a:t>
                      </a:r>
                      <a:endParaRPr lang="en-US" dirty="0"/>
                    </a:p>
                  </a:txBody>
                  <a:tcPr/>
                </a:tc>
              </a:tr>
            </a:tbl>
          </a:graphicData>
        </a:graphic>
      </p:graphicFrame>
    </p:spTree>
    <p:extLst>
      <p:ext uri="{BB962C8B-B14F-4D97-AF65-F5344CB8AC3E}">
        <p14:creationId xmlns:p14="http://schemas.microsoft.com/office/powerpoint/2010/main" val="379928805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r>
              <a:rPr lang="en-US" dirty="0" smtClean="0"/>
              <a:t>Guest lecture: Jason Link, NOAA Fisheries</a:t>
            </a:r>
          </a:p>
          <a:p>
            <a:pPr lvl="1"/>
            <a:r>
              <a:rPr lang="en-US" dirty="0" smtClean="0"/>
              <a:t>Case studies of </a:t>
            </a:r>
            <a:r>
              <a:rPr lang="en-US" dirty="0" smtClean="0"/>
              <a:t>EBFM</a:t>
            </a:r>
          </a:p>
          <a:p>
            <a:pPr lvl="1"/>
            <a:r>
              <a:rPr lang="en-US" dirty="0" smtClean="0"/>
              <a:t>When should we consider doing EBFM?</a:t>
            </a:r>
            <a:endParaRPr lang="en-US" dirty="0" smtClean="0"/>
          </a:p>
          <a:p>
            <a:r>
              <a:rPr lang="en-US" dirty="0" smtClean="0"/>
              <a:t>Discussion </a:t>
            </a:r>
            <a:r>
              <a:rPr lang="en-US" dirty="0"/>
              <a:t>on:</a:t>
            </a:r>
          </a:p>
          <a:p>
            <a:pPr marL="457200" lvl="1" indent="0">
              <a:buNone/>
            </a:pPr>
            <a:r>
              <a:rPr lang="en-US" dirty="0"/>
              <a:t>Christensen et al. 1996</a:t>
            </a:r>
          </a:p>
          <a:p>
            <a:pPr marL="457200" lvl="1" indent="0">
              <a:buNone/>
            </a:pPr>
            <a:r>
              <a:rPr lang="en-US" dirty="0" err="1"/>
              <a:t>Yaffee</a:t>
            </a:r>
            <a:r>
              <a:rPr lang="en-US" dirty="0"/>
              <a:t> 1999</a:t>
            </a:r>
          </a:p>
          <a:p>
            <a:pPr marL="457200" lvl="1" indent="0">
              <a:buNone/>
            </a:pPr>
            <a:r>
              <a:rPr lang="en-US" dirty="0" err="1"/>
              <a:t>Arkema</a:t>
            </a:r>
            <a:r>
              <a:rPr lang="en-US" dirty="0"/>
              <a:t> et al. 2006</a:t>
            </a:r>
          </a:p>
          <a:p>
            <a:pPr marL="457200" lvl="1" indent="0">
              <a:buNone/>
            </a:pPr>
            <a:r>
              <a:rPr lang="en-US" dirty="0" err="1"/>
              <a:t>Marasco</a:t>
            </a:r>
            <a:r>
              <a:rPr lang="en-US" dirty="0"/>
              <a:t> et al. 2007</a:t>
            </a:r>
          </a:p>
          <a:p>
            <a:endParaRPr lang="en-US" dirty="0"/>
          </a:p>
        </p:txBody>
      </p:sp>
    </p:spTree>
    <p:extLst>
      <p:ext uri="{BB962C8B-B14F-4D97-AF65-F5344CB8AC3E}">
        <p14:creationId xmlns:p14="http://schemas.microsoft.com/office/powerpoint/2010/main" val="4037937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Efforts at Defining EBM</a:t>
            </a:r>
          </a:p>
        </p:txBody>
      </p:sp>
      <p:sp>
        <p:nvSpPr>
          <p:cNvPr id="3" name="Content Placeholder 2"/>
          <p:cNvSpPr>
            <a:spLocks noGrp="1"/>
          </p:cNvSpPr>
          <p:nvPr>
            <p:ph idx="1"/>
          </p:nvPr>
        </p:nvSpPr>
        <p:spPr/>
        <p:txBody>
          <a:bodyPr>
            <a:normAutofit lnSpcReduction="10000"/>
          </a:bodyPr>
          <a:lstStyle/>
          <a:p>
            <a:pPr marL="0" indent="0">
              <a:buNone/>
            </a:pPr>
            <a:r>
              <a:rPr lang="en-US" dirty="0"/>
              <a:t>Marine</a:t>
            </a:r>
          </a:p>
          <a:p>
            <a:r>
              <a:rPr lang="en-US" dirty="0"/>
              <a:t>Larkin 1996</a:t>
            </a:r>
          </a:p>
          <a:p>
            <a:r>
              <a:rPr lang="en-US" dirty="0" err="1"/>
              <a:t>Botsford</a:t>
            </a:r>
            <a:r>
              <a:rPr lang="en-US" dirty="0"/>
              <a:t> et al. 1997</a:t>
            </a:r>
          </a:p>
          <a:p>
            <a:r>
              <a:rPr lang="en-US" dirty="0"/>
              <a:t>EPAP 1999</a:t>
            </a:r>
          </a:p>
          <a:p>
            <a:r>
              <a:rPr lang="en-US" dirty="0"/>
              <a:t>Link 2002</a:t>
            </a:r>
          </a:p>
          <a:p>
            <a:r>
              <a:rPr lang="en-US" dirty="0" err="1" smtClean="0"/>
              <a:t>Pikitch</a:t>
            </a:r>
            <a:r>
              <a:rPr lang="en-US" dirty="0" smtClean="0"/>
              <a:t> </a:t>
            </a:r>
            <a:r>
              <a:rPr lang="en-US" dirty="0"/>
              <a:t>2004</a:t>
            </a:r>
          </a:p>
          <a:p>
            <a:r>
              <a:rPr lang="en-US" dirty="0"/>
              <a:t>USCOP 2004</a:t>
            </a:r>
          </a:p>
          <a:p>
            <a:r>
              <a:rPr lang="en-US" dirty="0"/>
              <a:t>POC 2004</a:t>
            </a:r>
          </a:p>
          <a:p>
            <a:r>
              <a:rPr lang="en-US" dirty="0" err="1"/>
              <a:t>Browman</a:t>
            </a:r>
            <a:r>
              <a:rPr lang="en-US" dirty="0"/>
              <a:t> &amp; </a:t>
            </a:r>
            <a:r>
              <a:rPr lang="en-US" dirty="0" err="1" smtClean="0"/>
              <a:t>Stergiou</a:t>
            </a:r>
            <a:r>
              <a:rPr lang="en-US" dirty="0" smtClean="0"/>
              <a:t/>
            </a:r>
            <a:br>
              <a:rPr lang="en-US" dirty="0" smtClean="0"/>
            </a:br>
            <a:r>
              <a:rPr lang="en-US" dirty="0" smtClean="0"/>
              <a:t>2004</a:t>
            </a:r>
            <a:endParaRPr lang="en-US" dirty="0"/>
          </a:p>
          <a:p>
            <a:endParaRPr lang="en-US" dirty="0"/>
          </a:p>
        </p:txBody>
      </p:sp>
      <p:sp>
        <p:nvSpPr>
          <p:cNvPr id="4" name="Rectangle 3"/>
          <p:cNvSpPr/>
          <p:nvPr/>
        </p:nvSpPr>
        <p:spPr>
          <a:xfrm>
            <a:off x="4967299" y="1051870"/>
            <a:ext cx="4176701" cy="5509200"/>
          </a:xfrm>
          <a:prstGeom prst="rect">
            <a:avLst/>
          </a:prstGeom>
        </p:spPr>
        <p:txBody>
          <a:bodyPr wrap="square">
            <a:spAutoFit/>
          </a:bodyPr>
          <a:lstStyle/>
          <a:p>
            <a:r>
              <a:rPr lang="en-US" sz="3200" dirty="0">
                <a:solidFill>
                  <a:schemeClr val="tx2"/>
                </a:solidFill>
              </a:rPr>
              <a:t>General/Terrestrial</a:t>
            </a:r>
          </a:p>
          <a:p>
            <a:pPr marL="457200" indent="-457200">
              <a:buFont typeface="Arial"/>
              <a:buChar char="•"/>
            </a:pPr>
            <a:r>
              <a:rPr lang="en-US" sz="3200" dirty="0" err="1">
                <a:solidFill>
                  <a:schemeClr val="tx2"/>
                </a:solidFill>
              </a:rPr>
              <a:t>Slocombe</a:t>
            </a:r>
            <a:r>
              <a:rPr lang="en-US" sz="3200" dirty="0">
                <a:solidFill>
                  <a:schemeClr val="tx2"/>
                </a:solidFill>
              </a:rPr>
              <a:t> 1993</a:t>
            </a:r>
          </a:p>
          <a:p>
            <a:pPr marL="457200" indent="-457200">
              <a:buFont typeface="Arial"/>
              <a:buChar char="•"/>
            </a:pPr>
            <a:r>
              <a:rPr lang="en-US" sz="3200" dirty="0" err="1">
                <a:solidFill>
                  <a:schemeClr val="tx2"/>
                </a:solidFill>
              </a:rPr>
              <a:t>Grumbine</a:t>
            </a:r>
            <a:r>
              <a:rPr lang="en-US" sz="3200" dirty="0">
                <a:solidFill>
                  <a:schemeClr val="tx2"/>
                </a:solidFill>
              </a:rPr>
              <a:t> 1994, 1997</a:t>
            </a:r>
          </a:p>
          <a:p>
            <a:pPr marL="457200" indent="-457200">
              <a:buFont typeface="Arial"/>
              <a:buChar char="•"/>
            </a:pPr>
            <a:r>
              <a:rPr lang="en-US" sz="3200" dirty="0" err="1">
                <a:solidFill>
                  <a:schemeClr val="tx2"/>
                </a:solidFill>
              </a:rPr>
              <a:t>Haueber</a:t>
            </a:r>
            <a:r>
              <a:rPr lang="en-US" sz="3200" dirty="0">
                <a:solidFill>
                  <a:schemeClr val="tx2"/>
                </a:solidFill>
              </a:rPr>
              <a:t> 1996</a:t>
            </a:r>
          </a:p>
          <a:p>
            <a:pPr marL="457200" indent="-457200">
              <a:buFont typeface="Arial"/>
              <a:buChar char="•"/>
            </a:pPr>
            <a:r>
              <a:rPr lang="en-US" sz="3200" dirty="0">
                <a:solidFill>
                  <a:schemeClr val="tx2"/>
                </a:solidFill>
              </a:rPr>
              <a:t>Christensen et al. 1996</a:t>
            </a:r>
          </a:p>
          <a:p>
            <a:pPr marL="457200" indent="-457200">
              <a:buFont typeface="Arial"/>
              <a:buChar char="•"/>
            </a:pPr>
            <a:r>
              <a:rPr lang="en-US" sz="3200" dirty="0" err="1">
                <a:solidFill>
                  <a:schemeClr val="tx2"/>
                </a:solidFill>
              </a:rPr>
              <a:t>Yaffee</a:t>
            </a:r>
            <a:r>
              <a:rPr lang="en-US" sz="3200" dirty="0">
                <a:solidFill>
                  <a:schemeClr val="tx2"/>
                </a:solidFill>
              </a:rPr>
              <a:t> et al. 1996</a:t>
            </a:r>
          </a:p>
          <a:p>
            <a:pPr marL="457200" indent="-457200">
              <a:buFont typeface="Arial"/>
              <a:buChar char="•"/>
            </a:pPr>
            <a:r>
              <a:rPr lang="en-US" sz="3200" dirty="0">
                <a:solidFill>
                  <a:schemeClr val="tx2"/>
                </a:solidFill>
              </a:rPr>
              <a:t>Franklin 1997</a:t>
            </a:r>
          </a:p>
          <a:p>
            <a:pPr marL="457200" indent="-457200">
              <a:buFont typeface="Arial"/>
              <a:buChar char="•"/>
            </a:pPr>
            <a:r>
              <a:rPr lang="en-US" sz="3200" dirty="0">
                <a:solidFill>
                  <a:schemeClr val="tx2"/>
                </a:solidFill>
              </a:rPr>
              <a:t>Boyce &amp; Haney 1997</a:t>
            </a:r>
          </a:p>
          <a:p>
            <a:pPr marL="457200" indent="-457200">
              <a:buFont typeface="Arial"/>
              <a:buChar char="•"/>
            </a:pPr>
            <a:r>
              <a:rPr lang="en-US" sz="3200" dirty="0">
                <a:solidFill>
                  <a:schemeClr val="tx2"/>
                </a:solidFill>
              </a:rPr>
              <a:t>Lackey 1998</a:t>
            </a:r>
          </a:p>
        </p:txBody>
      </p:sp>
    </p:spTree>
    <p:extLst>
      <p:ext uri="{BB962C8B-B14F-4D97-AF65-F5344CB8AC3E}">
        <p14:creationId xmlns:p14="http://schemas.microsoft.com/office/powerpoint/2010/main" val="1090136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Walter </a:t>
            </a:r>
            <a:r>
              <a:rPr lang="en-US" dirty="0" err="1" smtClean="0"/>
              <a:t>Garstang</a:t>
            </a:r>
            <a:r>
              <a:rPr lang="en-US" dirty="0" smtClean="0"/>
              <a:t> (1868-1949)</a:t>
            </a:r>
            <a:endParaRPr lang="en-US" dirty="0"/>
          </a:p>
        </p:txBody>
      </p:sp>
      <p:pic>
        <p:nvPicPr>
          <p:cNvPr id="5" name="Picture 4"/>
          <p:cNvPicPr>
            <a:picLocks noChangeAspect="1"/>
          </p:cNvPicPr>
          <p:nvPr/>
        </p:nvPicPr>
        <p:blipFill>
          <a:blip r:embed="rId2"/>
          <a:stretch>
            <a:fillRect/>
          </a:stretch>
        </p:blipFill>
        <p:spPr>
          <a:xfrm>
            <a:off x="5749920" y="2330356"/>
            <a:ext cx="2044700" cy="3454400"/>
          </a:xfrm>
          <a:prstGeom prst="rect">
            <a:avLst/>
          </a:prstGeom>
        </p:spPr>
      </p:pic>
      <p:pic>
        <p:nvPicPr>
          <p:cNvPr id="6" name="Picture 5"/>
          <p:cNvPicPr>
            <a:picLocks noChangeAspect="1"/>
          </p:cNvPicPr>
          <p:nvPr/>
        </p:nvPicPr>
        <p:blipFill>
          <a:blip r:embed="rId3"/>
          <a:stretch>
            <a:fillRect/>
          </a:stretch>
        </p:blipFill>
        <p:spPr>
          <a:xfrm>
            <a:off x="1451458" y="1705315"/>
            <a:ext cx="2699063" cy="4079441"/>
          </a:xfrm>
          <a:prstGeom prst="rect">
            <a:avLst/>
          </a:prstGeom>
        </p:spPr>
      </p:pic>
    </p:spTree>
    <p:extLst>
      <p:ext uri="{BB962C8B-B14F-4D97-AF65-F5344CB8AC3E}">
        <p14:creationId xmlns:p14="http://schemas.microsoft.com/office/powerpoint/2010/main" val="61917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t>
            </a:r>
            <a:r>
              <a:rPr lang="en-US" dirty="0"/>
              <a:t>The trail of fisheries science is strewn with the opinions of those who, while partly right, were wholly wrong.”</a:t>
            </a:r>
          </a:p>
          <a:p>
            <a:endParaRPr lang="en-US" dirty="0"/>
          </a:p>
          <a:p>
            <a:pPr marL="0" indent="0">
              <a:buNone/>
            </a:pPr>
            <a:r>
              <a:rPr lang="en-US" dirty="0" smtClean="0"/>
              <a:t>			Michael Graham, “The </a:t>
            </a:r>
            <a:r>
              <a:rPr lang="en-US" dirty="0"/>
              <a:t>Fish </a:t>
            </a:r>
            <a:r>
              <a:rPr lang="en-US" dirty="0" smtClean="0"/>
              <a:t>Gate”, 1943</a:t>
            </a:r>
            <a:endParaRPr lang="en-US" dirty="0"/>
          </a:p>
        </p:txBody>
      </p:sp>
    </p:spTree>
    <p:extLst>
      <p:ext uri="{BB962C8B-B14F-4D97-AF65-F5344CB8AC3E}">
        <p14:creationId xmlns:p14="http://schemas.microsoft.com/office/powerpoint/2010/main" val="297274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a:t>
            </a:r>
            <a:r>
              <a:rPr lang="en-US" dirty="0" smtClean="0"/>
              <a:t>eras </a:t>
            </a:r>
            <a:r>
              <a:rPr lang="en-US" dirty="0"/>
              <a:t>in Fisheries Science</a:t>
            </a:r>
          </a:p>
        </p:txBody>
      </p:sp>
      <p:sp>
        <p:nvSpPr>
          <p:cNvPr id="3" name="Content Placeholder 2"/>
          <p:cNvSpPr>
            <a:spLocks noGrp="1"/>
          </p:cNvSpPr>
          <p:nvPr>
            <p:ph idx="1"/>
          </p:nvPr>
        </p:nvSpPr>
        <p:spPr/>
        <p:txBody>
          <a:bodyPr/>
          <a:lstStyle/>
          <a:p>
            <a:r>
              <a:rPr lang="fr-FR" dirty="0" err="1"/>
              <a:t>Pre</a:t>
            </a:r>
            <a:r>
              <a:rPr lang="fr-FR" dirty="0"/>
              <a:t>-Renaissance</a:t>
            </a:r>
          </a:p>
          <a:p>
            <a:r>
              <a:rPr lang="fr-FR" dirty="0"/>
              <a:t>1850-1899 </a:t>
            </a:r>
            <a:r>
              <a:rPr lang="fr-FR" dirty="0" err="1"/>
              <a:t>era</a:t>
            </a:r>
            <a:endParaRPr lang="fr-FR" dirty="0"/>
          </a:p>
          <a:p>
            <a:r>
              <a:rPr lang="fr-FR" dirty="0"/>
              <a:t>1900-1920</a:t>
            </a:r>
          </a:p>
          <a:p>
            <a:r>
              <a:rPr lang="fr-FR" dirty="0"/>
              <a:t>1921-1940</a:t>
            </a:r>
          </a:p>
          <a:p>
            <a:r>
              <a:rPr lang="fr-FR" dirty="0"/>
              <a:t>1941-1960</a:t>
            </a:r>
          </a:p>
          <a:p>
            <a:r>
              <a:rPr lang="fr-FR" dirty="0"/>
              <a:t>1961-1980</a:t>
            </a:r>
          </a:p>
          <a:p>
            <a:r>
              <a:rPr lang="fr-FR" dirty="0"/>
              <a:t>1981-present</a:t>
            </a:r>
          </a:p>
          <a:p>
            <a:endParaRPr lang="en-US" dirty="0"/>
          </a:p>
        </p:txBody>
      </p:sp>
      <p:pic>
        <p:nvPicPr>
          <p:cNvPr id="4" name="Picture 3"/>
          <p:cNvPicPr>
            <a:picLocks noChangeAspect="1"/>
          </p:cNvPicPr>
          <p:nvPr/>
        </p:nvPicPr>
        <p:blipFill>
          <a:blip r:embed="rId2"/>
          <a:stretch>
            <a:fillRect/>
          </a:stretch>
        </p:blipFill>
        <p:spPr>
          <a:xfrm>
            <a:off x="4900053" y="1203712"/>
            <a:ext cx="3786747" cy="5436575"/>
          </a:xfrm>
          <a:prstGeom prst="rect">
            <a:avLst/>
          </a:prstGeom>
        </p:spPr>
      </p:pic>
      <p:pic>
        <p:nvPicPr>
          <p:cNvPr id="5" name="Picture 4"/>
          <p:cNvPicPr>
            <a:picLocks noChangeAspect="1"/>
          </p:cNvPicPr>
          <p:nvPr/>
        </p:nvPicPr>
        <p:blipFill>
          <a:blip r:embed="rId3"/>
          <a:stretch>
            <a:fillRect/>
          </a:stretch>
        </p:blipFill>
        <p:spPr>
          <a:xfrm>
            <a:off x="202852" y="5499032"/>
            <a:ext cx="4632151" cy="1141255"/>
          </a:xfrm>
          <a:prstGeom prst="rect">
            <a:avLst/>
          </a:prstGeom>
          <a:ln>
            <a:solidFill>
              <a:schemeClr val="tx2"/>
            </a:solidFill>
          </a:ln>
        </p:spPr>
      </p:pic>
    </p:spTree>
    <p:extLst>
      <p:ext uri="{BB962C8B-B14F-4D97-AF65-F5344CB8AC3E}">
        <p14:creationId xmlns:p14="http://schemas.microsoft.com/office/powerpoint/2010/main" val="280168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1850-1899</a:t>
            </a:r>
          </a:p>
        </p:txBody>
      </p:sp>
      <p:sp>
        <p:nvSpPr>
          <p:cNvPr id="3" name="Content Placeholder 2"/>
          <p:cNvSpPr>
            <a:spLocks noGrp="1"/>
          </p:cNvSpPr>
          <p:nvPr>
            <p:ph idx="1"/>
          </p:nvPr>
        </p:nvSpPr>
        <p:spPr>
          <a:xfrm>
            <a:off x="457200" y="1256755"/>
            <a:ext cx="8229600" cy="5588417"/>
          </a:xfrm>
        </p:spPr>
        <p:txBody>
          <a:bodyPr>
            <a:normAutofit lnSpcReduction="10000"/>
          </a:bodyPr>
          <a:lstStyle/>
          <a:p>
            <a:r>
              <a:rPr lang="en-US" dirty="0"/>
              <a:t>Emphasis on Natural History</a:t>
            </a:r>
          </a:p>
          <a:p>
            <a:r>
              <a:rPr lang="en-US" dirty="0"/>
              <a:t>Inclusive, holistic, observational approach</a:t>
            </a:r>
          </a:p>
          <a:p>
            <a:r>
              <a:rPr lang="en-US" dirty="0"/>
              <a:t>First Marine/Fisheries </a:t>
            </a:r>
            <a:r>
              <a:rPr lang="en-US" dirty="0" smtClean="0"/>
              <a:t>labs formed</a:t>
            </a:r>
            <a:endParaRPr lang="en-US" dirty="0"/>
          </a:p>
          <a:p>
            <a:r>
              <a:rPr lang="en-US" dirty="0"/>
              <a:t>Government subsidized research</a:t>
            </a:r>
          </a:p>
          <a:p>
            <a:r>
              <a:rPr lang="en-US" dirty="0"/>
              <a:t>Mediate differences among states and nations</a:t>
            </a:r>
          </a:p>
          <a:p>
            <a:r>
              <a:rPr lang="en-US" dirty="0"/>
              <a:t>Recognized </a:t>
            </a:r>
            <a:r>
              <a:rPr lang="en-US" dirty="0" smtClean="0"/>
              <a:t>declines </a:t>
            </a:r>
            <a:r>
              <a:rPr lang="en-US" dirty="0"/>
              <a:t>in </a:t>
            </a:r>
            <a:r>
              <a:rPr lang="en-US" dirty="0" smtClean="0"/>
              <a:t>marine populations</a:t>
            </a:r>
            <a:endParaRPr lang="en-US" dirty="0"/>
          </a:p>
          <a:p>
            <a:r>
              <a:rPr lang="en-US" dirty="0"/>
              <a:t>Moving beyond an accumulation </a:t>
            </a:r>
            <a:r>
              <a:rPr lang="en-US" dirty="0" smtClean="0"/>
              <a:t/>
            </a:r>
            <a:br>
              <a:rPr lang="en-US" dirty="0" smtClean="0"/>
            </a:br>
            <a:r>
              <a:rPr lang="en-US" dirty="0" smtClean="0"/>
              <a:t>of </a:t>
            </a:r>
            <a:r>
              <a:rPr lang="en-US" dirty="0"/>
              <a:t>species lists</a:t>
            </a:r>
          </a:p>
          <a:p>
            <a:r>
              <a:rPr lang="en-US" dirty="0"/>
              <a:t>Paradigm shift that </a:t>
            </a:r>
            <a:r>
              <a:rPr lang="en-US" dirty="0" smtClean="0"/>
              <a:t>marine </a:t>
            </a:r>
            <a:br>
              <a:rPr lang="en-US" dirty="0" smtClean="0"/>
            </a:br>
            <a:r>
              <a:rPr lang="en-US" dirty="0" smtClean="0"/>
              <a:t>resources might </a:t>
            </a:r>
            <a:r>
              <a:rPr lang="en-US" dirty="0"/>
              <a:t>not be </a:t>
            </a:r>
            <a:r>
              <a:rPr lang="en-US" dirty="0" smtClean="0"/>
              <a:t>inexhaustible</a:t>
            </a:r>
            <a:endParaRPr lang="en-US" dirty="0"/>
          </a:p>
          <a:p>
            <a:endParaRPr lang="en-US" dirty="0"/>
          </a:p>
        </p:txBody>
      </p:sp>
      <p:pic>
        <p:nvPicPr>
          <p:cNvPr id="4" name="Picture 3"/>
          <p:cNvPicPr>
            <a:picLocks noChangeAspect="1"/>
          </p:cNvPicPr>
          <p:nvPr/>
        </p:nvPicPr>
        <p:blipFill>
          <a:blip r:embed="rId2"/>
          <a:stretch>
            <a:fillRect/>
          </a:stretch>
        </p:blipFill>
        <p:spPr>
          <a:xfrm>
            <a:off x="7037849" y="183924"/>
            <a:ext cx="1965030" cy="1470848"/>
          </a:xfrm>
          <a:prstGeom prst="rect">
            <a:avLst/>
          </a:prstGeom>
        </p:spPr>
      </p:pic>
    </p:spTree>
    <p:extLst>
      <p:ext uri="{BB962C8B-B14F-4D97-AF65-F5344CB8AC3E}">
        <p14:creationId xmlns:p14="http://schemas.microsoft.com/office/powerpoint/2010/main" val="147660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1900-1920</a:t>
            </a:r>
          </a:p>
        </p:txBody>
      </p:sp>
      <p:sp>
        <p:nvSpPr>
          <p:cNvPr id="3" name="Content Placeholder 2"/>
          <p:cNvSpPr>
            <a:spLocks noGrp="1"/>
          </p:cNvSpPr>
          <p:nvPr>
            <p:ph idx="1"/>
          </p:nvPr>
        </p:nvSpPr>
        <p:spPr>
          <a:xfrm>
            <a:off x="457200" y="1333723"/>
            <a:ext cx="8229600" cy="5588417"/>
          </a:xfrm>
        </p:spPr>
        <p:txBody>
          <a:bodyPr/>
          <a:lstStyle/>
          <a:p>
            <a:r>
              <a:rPr lang="en-US" dirty="0"/>
              <a:t>Formalization of many biological </a:t>
            </a:r>
            <a:br>
              <a:rPr lang="en-US" dirty="0"/>
            </a:br>
            <a:r>
              <a:rPr lang="en-US" dirty="0" smtClean="0"/>
              <a:t>fields </a:t>
            </a:r>
            <a:r>
              <a:rPr lang="en-US" dirty="0"/>
              <a:t>as scientific discipline</a:t>
            </a:r>
          </a:p>
          <a:p>
            <a:r>
              <a:rPr lang="en-US" dirty="0"/>
              <a:t>Notable changes in fish stocks during and after WWI</a:t>
            </a:r>
          </a:p>
          <a:p>
            <a:r>
              <a:rPr lang="en-US" dirty="0"/>
              <a:t>Political, economic, and similar pressures associated with fisheries science heightened</a:t>
            </a:r>
          </a:p>
          <a:p>
            <a:r>
              <a:rPr lang="en-US" dirty="0"/>
              <a:t>Still simple fishing methods</a:t>
            </a:r>
          </a:p>
          <a:p>
            <a:r>
              <a:rPr lang="en-US" dirty="0"/>
              <a:t>International disputes and scientific debates intensified (and continues to this day)</a:t>
            </a:r>
          </a:p>
          <a:p>
            <a:endParaRPr lang="en-US" dirty="0"/>
          </a:p>
        </p:txBody>
      </p:sp>
      <p:pic>
        <p:nvPicPr>
          <p:cNvPr id="4" name="Picture 3"/>
          <p:cNvPicPr>
            <a:picLocks noChangeAspect="1"/>
          </p:cNvPicPr>
          <p:nvPr/>
        </p:nvPicPr>
        <p:blipFill>
          <a:blip r:embed="rId2"/>
          <a:stretch>
            <a:fillRect/>
          </a:stretch>
        </p:blipFill>
        <p:spPr>
          <a:xfrm>
            <a:off x="6645108" y="239218"/>
            <a:ext cx="2142882" cy="1607968"/>
          </a:xfrm>
          <a:prstGeom prst="rect">
            <a:avLst/>
          </a:prstGeom>
        </p:spPr>
      </p:pic>
    </p:spTree>
    <p:extLst>
      <p:ext uri="{BB962C8B-B14F-4D97-AF65-F5344CB8AC3E}">
        <p14:creationId xmlns:p14="http://schemas.microsoft.com/office/powerpoint/2010/main" val="4003243705"/>
      </p:ext>
    </p:extLst>
  </p:cSld>
  <p:clrMapOvr>
    <a:masterClrMapping/>
  </p:clrMapOvr>
</p:sld>
</file>

<file path=ppt/theme/theme1.xml><?xml version="1.0" encoding="utf-8"?>
<a:theme xmlns:a="http://schemas.openxmlformats.org/drawingml/2006/main" name="noaa_fisheries_presentation_template_final">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1966</TotalTime>
  <Words>2037</Words>
  <Application>Microsoft Macintosh PowerPoint</Application>
  <PresentationFormat>On-screen Show (4:3)</PresentationFormat>
  <Paragraphs>332</Paragraphs>
  <Slides>52</Slides>
  <Notes>3</Notes>
  <HiddenSlides>0</HiddenSlides>
  <MMClips>0</MMClips>
  <ScaleCrop>false</ScaleCrop>
  <HeadingPairs>
    <vt:vector size="4" baseType="variant">
      <vt:variant>
        <vt:lpstr>Theme</vt:lpstr>
      </vt:variant>
      <vt:variant>
        <vt:i4>4</vt:i4>
      </vt:variant>
      <vt:variant>
        <vt:lpstr>Slide Titles</vt:lpstr>
      </vt:variant>
      <vt:variant>
        <vt:i4>52</vt:i4>
      </vt:variant>
    </vt:vector>
  </HeadingPairs>
  <TitlesOfParts>
    <vt:vector size="56" baseType="lpstr">
      <vt:lpstr>noaa_fisheries_presentation_template_final</vt:lpstr>
      <vt:lpstr>NOAA Divider Slides</vt:lpstr>
      <vt:lpstr>NOAA Title Options</vt:lpstr>
      <vt:lpstr>GFAY_Custom</vt:lpstr>
      <vt:lpstr>MAR 530: Ecosystem Based Fisheries Management</vt:lpstr>
      <vt:lpstr>Review</vt:lpstr>
      <vt:lpstr>Today’s Outline</vt:lpstr>
      <vt:lpstr>One Main Theme Throughout Course</vt:lpstr>
      <vt:lpstr>Simplified Schedule</vt:lpstr>
      <vt:lpstr>PowerPoint Presentation</vt:lpstr>
      <vt:lpstr>Major eras in Fisheries Science</vt:lpstr>
      <vt:lpstr>1850-1899</vt:lpstr>
      <vt:lpstr>1900-1920</vt:lpstr>
      <vt:lpstr>1921-1940</vt:lpstr>
      <vt:lpstr>1941-1960</vt:lpstr>
      <vt:lpstr>1961-1980</vt:lpstr>
      <vt:lpstr>1981-present</vt:lpstr>
      <vt:lpstr>Origins and history of EBFM</vt:lpstr>
      <vt:lpstr>Spencer Baird: </vt:lpstr>
      <vt:lpstr>Spencer Baird (1872)- Describing the possible causes of the decrease in MA and RI fisheries: </vt:lpstr>
      <vt:lpstr>Origins and history of EBFM</vt:lpstr>
      <vt:lpstr>Schaefer’s Three Tiers (1950s)</vt:lpstr>
      <vt:lpstr>Key literary foundations to EBM</vt:lpstr>
      <vt:lpstr>Where did EBM and related approaches more recently and formally come from?</vt:lpstr>
      <vt:lpstr>Origins and history of EBM</vt:lpstr>
      <vt:lpstr>Origins and history of EBM/EBFM</vt:lpstr>
      <vt:lpstr>The (Ecologically) Sustainable Development agenda effectively has not changed</vt:lpstr>
      <vt:lpstr>Challenges Facing Fisheries</vt:lpstr>
      <vt:lpstr>PowerPoint Presentation</vt:lpstr>
      <vt:lpstr>Litany of Issues</vt:lpstr>
      <vt:lpstr>Litany of Issues continued….</vt:lpstr>
      <vt:lpstr>Global fishery catch data</vt:lpstr>
      <vt:lpstr>Stock status of world’s fisheries</vt:lpstr>
      <vt:lpstr>Increase in type and intensity of human uses in the marine environment</vt:lpstr>
      <vt:lpstr>Overfishing and “Collapse” of Coastal Ecosystems</vt:lpstr>
      <vt:lpstr>Large-scale changes in ecosystem productivity</vt:lpstr>
      <vt:lpstr>Climate change: concerns about the effects of warming, ocean acidification, etc.</vt:lpstr>
      <vt:lpstr>Shifts in distribution of marine species</vt:lpstr>
      <vt:lpstr>PowerPoint Presentation</vt:lpstr>
      <vt:lpstr>PowerPoint Presentation</vt:lpstr>
      <vt:lpstr>PowerPoint Presentation</vt:lpstr>
      <vt:lpstr>Lack of Recovery/Recruitment</vt:lpstr>
      <vt:lpstr>Benthic Habitat Effects</vt:lpstr>
      <vt:lpstr>What does EBFM have to offer?</vt:lpstr>
      <vt:lpstr>Some reasons “Ecosystem Management” is currently an issue</vt:lpstr>
      <vt:lpstr>The ecosystem defined</vt:lpstr>
      <vt:lpstr>Ecosystem-Based Management</vt:lpstr>
      <vt:lpstr>What is the issue?</vt:lpstr>
      <vt:lpstr>Single species approaches don’t usually (explicitly) consider:</vt:lpstr>
      <vt:lpstr>Ecosystem approaches/models don’t  usually (explicitly) consider:</vt:lpstr>
      <vt:lpstr>What does an ecosystem approach provide that we can’t get from single-species?</vt:lpstr>
      <vt:lpstr>PowerPoint Presentation</vt:lpstr>
      <vt:lpstr>Doing EBFM</vt:lpstr>
      <vt:lpstr>What’s Next</vt:lpstr>
      <vt:lpstr>Example Efforts at Defining EBM</vt:lpstr>
      <vt:lpstr>Walter Garstang (1868-1949)</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210</cp:revision>
  <dcterms:created xsi:type="dcterms:W3CDTF">2014-06-04T00:44:42Z</dcterms:created>
  <dcterms:modified xsi:type="dcterms:W3CDTF">2015-02-06T15:01:03Z</dcterms:modified>
  <cp:category/>
</cp:coreProperties>
</file>